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335" r:id="rId3"/>
    <p:sldId id="262" r:id="rId4"/>
    <p:sldId id="327" r:id="rId5"/>
    <p:sldId id="326" r:id="rId6"/>
    <p:sldId id="269" r:id="rId7"/>
    <p:sldId id="275" r:id="rId8"/>
    <p:sldId id="276" r:id="rId9"/>
    <p:sldId id="340" r:id="rId10"/>
    <p:sldId id="268" r:id="rId11"/>
    <p:sldId id="339" r:id="rId12"/>
    <p:sldId id="278" r:id="rId13"/>
    <p:sldId id="329" r:id="rId14"/>
    <p:sldId id="336" r:id="rId15"/>
    <p:sldId id="330" r:id="rId16"/>
    <p:sldId id="341" r:id="rId17"/>
    <p:sldId id="334" r:id="rId18"/>
    <p:sldId id="338" r:id="rId19"/>
    <p:sldId id="325" r:id="rId20"/>
    <p:sldId id="288" r:id="rId21"/>
    <p:sldId id="291" r:id="rId22"/>
    <p:sldId id="292" r:id="rId23"/>
    <p:sldId id="293" r:id="rId24"/>
    <p:sldId id="294" r:id="rId25"/>
    <p:sldId id="295" r:id="rId26"/>
    <p:sldId id="296" r:id="rId27"/>
    <p:sldId id="320" r:id="rId28"/>
    <p:sldId id="297" r:id="rId29"/>
    <p:sldId id="298" r:id="rId30"/>
    <p:sldId id="302" r:id="rId31"/>
    <p:sldId id="279" r:id="rId32"/>
    <p:sldId id="323" r:id="rId33"/>
    <p:sldId id="27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38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dirty="0"/>
              <a:t>Clustering in </a:t>
            </a:r>
            <a:r>
              <a:rPr lang="en-US" dirty="0" smtClean="0"/>
              <a:t>Pac </a:t>
            </a:r>
            <a:r>
              <a:rPr lang="en-US" dirty="0"/>
              <a:t>- 10 Football</a:t>
            </a:r>
          </a:p>
        </c:rich>
      </c:tx>
      <c:layout>
        <c:manualLayout>
          <c:xMode val="edge"/>
          <c:yMode val="edge"/>
          <c:x val="0.29280000000000034"/>
          <c:y val="1.9718309859154931E-2"/>
        </c:manualLayout>
      </c:layout>
      <c:spPr>
        <a:noFill/>
        <a:ln w="35613">
          <a:noFill/>
        </a:ln>
      </c:spPr>
    </c:title>
    <c:view3D>
      <c:hPercent val="59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3600000000000013E-2"/>
          <c:y val="0.16619718309859177"/>
          <c:w val="0.71519999999999995"/>
          <c:h val="0.71267605633802933"/>
        </c:manualLayout>
      </c:layout>
      <c:bar3DChart>
        <c:barDir val="col"/>
        <c:grouping val="clustered"/>
        <c:ser>
          <c:idx val="0"/>
          <c:order val="0"/>
          <c:tx>
            <c:strRef>
              <c:f>Sheet1!$A$4</c:f>
              <c:strCache>
                <c:ptCount val="1"/>
                <c:pt idx="0">
                  <c:v>Arizona</c:v>
                </c:pt>
              </c:strCache>
            </c:strRef>
          </c:tx>
          <c:spPr>
            <a:solidFill>
              <a:srgbClr val="9999FF"/>
            </a:solidFill>
            <a:ln w="1780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4845472440945047E-3"/>
                  <c:y val="6.2086881502610498E-2"/>
                </c:manualLayout>
              </c:layout>
              <c:showVal val="1"/>
            </c:dLbl>
            <c:spPr>
              <a:noFill/>
              <a:ln w="35613">
                <a:noFill/>
              </a:ln>
            </c:spPr>
            <c:txPr>
              <a:bodyPr/>
              <a:lstStyle/>
              <a:p>
                <a:pPr>
                  <a:defRPr sz="1683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Sheet1!$B$3</c:f>
              <c:strCache>
                <c:ptCount val="1"/>
                <c:pt idx="0">
                  <c:v>Clustering (25% or greater)</c:v>
                </c:pt>
              </c:strCache>
            </c:strRef>
          </c:cat>
          <c:val>
            <c:numRef>
              <c:f>Sheet1!$B$4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Arizona State</c:v>
                </c:pt>
              </c:strCache>
            </c:strRef>
          </c:tx>
          <c:spPr>
            <a:solidFill>
              <a:srgbClr val="993366"/>
            </a:solidFill>
            <a:ln w="1780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4.4037120359955058E-3"/>
                  <c:y val="6.2086881502610498E-2"/>
                </c:manualLayout>
              </c:layout>
              <c:showVal val="1"/>
            </c:dLbl>
            <c:spPr>
              <a:noFill/>
              <a:ln w="35613">
                <a:noFill/>
              </a:ln>
            </c:spPr>
            <c:txPr>
              <a:bodyPr/>
              <a:lstStyle/>
              <a:p>
                <a:pPr>
                  <a:defRPr sz="1683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Sheet1!$B$3</c:f>
              <c:strCache>
                <c:ptCount val="1"/>
                <c:pt idx="0">
                  <c:v>Clustering (25% or greater)</c:v>
                </c:pt>
              </c:strCache>
            </c:strRef>
          </c:cat>
          <c:val>
            <c:numRef>
              <c:f>Sheet1!$B$5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Cal</c:v>
                </c:pt>
              </c:strCache>
            </c:strRef>
          </c:tx>
          <c:spPr>
            <a:solidFill>
              <a:srgbClr val="FFFFCC"/>
            </a:solidFill>
            <a:ln w="1780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4.1229940007499093E-3"/>
                  <c:y val="6.5441855753890776E-2"/>
                </c:manualLayout>
              </c:layout>
              <c:showVal val="1"/>
            </c:dLbl>
            <c:spPr>
              <a:noFill/>
              <a:ln w="35613">
                <a:noFill/>
              </a:ln>
            </c:spPr>
            <c:txPr>
              <a:bodyPr/>
              <a:lstStyle/>
              <a:p>
                <a:pPr>
                  <a:defRPr sz="1683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Sheet1!$B$3</c:f>
              <c:strCache>
                <c:ptCount val="1"/>
                <c:pt idx="0">
                  <c:v>Clustering (25% or greater)</c:v>
                </c:pt>
              </c:strCache>
            </c:strRef>
          </c:cat>
          <c:val>
            <c:numRef>
              <c:f>Sheet1!$B$6</c:f>
              <c:numCache>
                <c:formatCode>0%</c:formatCode>
                <c:ptCount val="1"/>
                <c:pt idx="0">
                  <c:v>0.38000000000000034</c:v>
                </c:pt>
              </c:numCache>
            </c:numRef>
          </c:val>
        </c:ser>
        <c:ser>
          <c:idx val="3"/>
          <c:order val="3"/>
          <c:tx>
            <c:strRef>
              <c:f>Sheet1!$A$7</c:f>
              <c:strCache>
                <c:ptCount val="1"/>
                <c:pt idx="0">
                  <c:v>Oregon</c:v>
                </c:pt>
              </c:strCache>
            </c:strRef>
          </c:tx>
          <c:spPr>
            <a:solidFill>
              <a:srgbClr val="CCFFFF"/>
            </a:solidFill>
            <a:ln w="1780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2421587926509711E-3"/>
                  <c:y val="5.9660500553991157E-2"/>
                </c:manualLayout>
              </c:layout>
              <c:showVal val="1"/>
            </c:dLbl>
            <c:spPr>
              <a:noFill/>
              <a:ln w="35613">
                <a:noFill/>
              </a:ln>
            </c:spPr>
            <c:txPr>
              <a:bodyPr/>
              <a:lstStyle/>
              <a:p>
                <a:pPr>
                  <a:defRPr sz="1683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Sheet1!$B$3</c:f>
              <c:strCache>
                <c:ptCount val="1"/>
                <c:pt idx="0">
                  <c:v>Clustering (25% or greater)</c:v>
                </c:pt>
              </c:strCache>
            </c:strRef>
          </c:cat>
          <c:val>
            <c:numRef>
              <c:f>Sheet1!$B$7</c:f>
              <c:numCache>
                <c:formatCode>0%</c:formatCode>
                <c:ptCount val="1"/>
                <c:pt idx="0">
                  <c:v>0.19000000000000011</c:v>
                </c:pt>
              </c:numCache>
            </c:numRef>
          </c:val>
        </c:ser>
        <c:ser>
          <c:idx val="4"/>
          <c:order val="4"/>
          <c:tx>
            <c:strRef>
              <c:f>Sheet1!$A$8</c:f>
              <c:strCache>
                <c:ptCount val="1"/>
                <c:pt idx="0">
                  <c:v>Oregon State</c:v>
                </c:pt>
              </c:strCache>
            </c:strRef>
          </c:tx>
          <c:spPr>
            <a:solidFill>
              <a:srgbClr val="99CC00"/>
            </a:solidFill>
            <a:ln w="1780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5614407574054581E-3"/>
                  <c:y val="6.4545204428670191E-2"/>
                </c:manualLayout>
              </c:layout>
              <c:showVal val="1"/>
            </c:dLbl>
            <c:spPr>
              <a:noFill/>
              <a:ln w="35613">
                <a:noFill/>
              </a:ln>
            </c:spPr>
            <c:txPr>
              <a:bodyPr/>
              <a:lstStyle/>
              <a:p>
                <a:pPr>
                  <a:defRPr sz="1683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Sheet1!$B$3</c:f>
              <c:strCache>
                <c:ptCount val="1"/>
                <c:pt idx="0">
                  <c:v>Clustering (25% or greater)</c:v>
                </c:pt>
              </c:strCache>
            </c:strRef>
          </c:cat>
          <c:val>
            <c:numRef>
              <c:f>Sheet1!$B$8</c:f>
              <c:numCache>
                <c:formatCode>0%</c:formatCode>
                <c:ptCount val="1"/>
                <c:pt idx="0">
                  <c:v>0.18000000000000013</c:v>
                </c:pt>
              </c:numCache>
            </c:numRef>
          </c:val>
        </c:ser>
        <c:ser>
          <c:idx val="5"/>
          <c:order val="5"/>
          <c:tx>
            <c:strRef>
              <c:f>Sheet1!$A$9</c:f>
              <c:strCache>
                <c:ptCount val="1"/>
                <c:pt idx="0">
                  <c:v>Stanford</c:v>
                </c:pt>
              </c:strCache>
            </c:strRef>
          </c:tx>
          <c:spPr>
            <a:solidFill>
              <a:srgbClr val="FF8080"/>
            </a:solidFill>
            <a:ln w="1780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2806055493063914E-3"/>
                  <c:y val="6.0557151879211749E-2"/>
                </c:manualLayout>
              </c:layout>
              <c:showVal val="1"/>
            </c:dLbl>
            <c:spPr>
              <a:noFill/>
              <a:ln w="35613">
                <a:noFill/>
              </a:ln>
            </c:spPr>
            <c:txPr>
              <a:bodyPr/>
              <a:lstStyle/>
              <a:p>
                <a:pPr>
                  <a:defRPr sz="1683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Sheet1!$B$3</c:f>
              <c:strCache>
                <c:ptCount val="1"/>
                <c:pt idx="0">
                  <c:v>Clustering (25% or greater)</c:v>
                </c:pt>
              </c:strCache>
            </c:strRef>
          </c:cat>
          <c:val>
            <c:numRef>
              <c:f>Sheet1!$B$9</c:f>
              <c:numCache>
                <c:formatCode>0%</c:formatCode>
                <c:ptCount val="1"/>
                <c:pt idx="0">
                  <c:v>0.39000000000000035</c:v>
                </c:pt>
              </c:numCache>
            </c:numRef>
          </c:val>
        </c:ser>
        <c:ser>
          <c:idx val="6"/>
          <c:order val="6"/>
          <c:tx>
            <c:strRef>
              <c:f>Sheet1!$A$10</c:f>
              <c:strCache>
                <c:ptCount val="1"/>
                <c:pt idx="0">
                  <c:v>UCLA*</c:v>
                </c:pt>
              </c:strCache>
            </c:strRef>
          </c:tx>
          <c:spPr>
            <a:solidFill>
              <a:srgbClr val="0066CC"/>
            </a:solidFill>
            <a:ln w="1780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4.5998875140608186E-3"/>
                  <c:y val="5.8067092094954913E-2"/>
                </c:manualLayout>
              </c:layout>
              <c:showVal val="1"/>
            </c:dLbl>
            <c:spPr>
              <a:noFill/>
              <a:ln w="35613">
                <a:noFill/>
              </a:ln>
            </c:spPr>
            <c:txPr>
              <a:bodyPr/>
              <a:lstStyle/>
              <a:p>
                <a:pPr>
                  <a:defRPr sz="1683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Sheet1!$B$3</c:f>
              <c:strCache>
                <c:ptCount val="1"/>
                <c:pt idx="0">
                  <c:v>Clustering (25% or greater)</c:v>
                </c:pt>
              </c:strCache>
            </c:strRef>
          </c:cat>
          <c:val>
            <c:numRef>
              <c:f>Sheet1!$B$10</c:f>
              <c:numCache>
                <c:formatCode>0%</c:formatCode>
                <c:ptCount val="1"/>
                <c:pt idx="0">
                  <c:v>0.62000000000000055</c:v>
                </c:pt>
              </c:numCache>
            </c:numRef>
          </c:val>
        </c:ser>
        <c:ser>
          <c:idx val="7"/>
          <c:order val="7"/>
          <c:tx>
            <c:strRef>
              <c:f>Sheet1!$A$11</c:f>
              <c:strCache>
                <c:ptCount val="1"/>
                <c:pt idx="0">
                  <c:v>USC(a)**</c:v>
                </c:pt>
              </c:strCache>
            </c:strRef>
          </c:tx>
          <c:spPr>
            <a:solidFill>
              <a:srgbClr val="CCCCFF"/>
            </a:solidFill>
            <a:ln w="1780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4.3190523059618126E-3"/>
                  <c:y val="6.2445665104244714E-2"/>
                </c:manualLayout>
              </c:layout>
              <c:showVal val="1"/>
            </c:dLbl>
            <c:spPr>
              <a:noFill/>
              <a:ln w="35613">
                <a:noFill/>
              </a:ln>
            </c:spPr>
            <c:txPr>
              <a:bodyPr/>
              <a:lstStyle/>
              <a:p>
                <a:pPr>
                  <a:defRPr sz="1683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Sheet1!$B$3</c:f>
              <c:strCache>
                <c:ptCount val="1"/>
                <c:pt idx="0">
                  <c:v>Clustering (25% or greater)</c:v>
                </c:pt>
              </c:strCache>
            </c:strRef>
          </c:cat>
          <c:val>
            <c:numRef>
              <c:f>Sheet1!$B$11</c:f>
              <c:numCache>
                <c:formatCode>0%</c:formatCode>
                <c:ptCount val="1"/>
                <c:pt idx="0">
                  <c:v>0.34000000000000036</c:v>
                </c:pt>
              </c:numCache>
            </c:numRef>
          </c:val>
        </c:ser>
        <c:ser>
          <c:idx val="8"/>
          <c:order val="8"/>
          <c:tx>
            <c:strRef>
              <c:f>Sheet1!$A$12</c:f>
              <c:strCache>
                <c:ptCount val="1"/>
                <c:pt idx="0">
                  <c:v>USC(b)**</c:v>
                </c:pt>
              </c:strCache>
            </c:strRef>
          </c:tx>
          <c:spPr>
            <a:solidFill>
              <a:srgbClr val="CCCCFF"/>
            </a:solidFill>
            <a:ln w="1780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7.238334270716176E-3"/>
                  <c:y val="5.7202177627931526E-2"/>
                </c:manualLayout>
              </c:layout>
              <c:showVal val="1"/>
            </c:dLbl>
            <c:spPr>
              <a:noFill/>
              <a:ln w="35613">
                <a:noFill/>
              </a:ln>
            </c:spPr>
            <c:txPr>
              <a:bodyPr/>
              <a:lstStyle/>
              <a:p>
                <a:pPr>
                  <a:defRPr sz="1683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Sheet1!$B$3</c:f>
              <c:strCache>
                <c:ptCount val="1"/>
                <c:pt idx="0">
                  <c:v>Clustering (25% or greater)</c:v>
                </c:pt>
              </c:strCache>
            </c:strRef>
          </c:cat>
          <c:val>
            <c:numRef>
              <c:f>Sheet1!$B$12</c:f>
              <c:numCache>
                <c:formatCode>0%</c:formatCode>
                <c:ptCount val="1"/>
                <c:pt idx="0">
                  <c:v>0.27</c:v>
                </c:pt>
              </c:numCache>
            </c:numRef>
          </c:val>
        </c:ser>
        <c:ser>
          <c:idx val="9"/>
          <c:order val="9"/>
          <c:tx>
            <c:strRef>
              <c:f>Sheet1!$A$13</c:f>
              <c:strCache>
                <c:ptCount val="1"/>
                <c:pt idx="0">
                  <c:v>Washington</c:v>
                </c:pt>
              </c:strCache>
            </c:strRef>
          </c:tx>
          <c:spPr>
            <a:solidFill>
              <a:srgbClr val="FF00FF"/>
            </a:solidFill>
            <a:ln w="1780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7574990626172955E-3"/>
                  <c:y val="6.3975394727643617E-2"/>
                </c:manualLayout>
              </c:layout>
              <c:showVal val="1"/>
            </c:dLbl>
            <c:spPr>
              <a:noFill/>
              <a:ln w="35613">
                <a:noFill/>
              </a:ln>
            </c:spPr>
            <c:txPr>
              <a:bodyPr/>
              <a:lstStyle/>
              <a:p>
                <a:pPr>
                  <a:defRPr sz="1683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Sheet1!$B$3</c:f>
              <c:strCache>
                <c:ptCount val="1"/>
                <c:pt idx="0">
                  <c:v>Clustering (25% or greater)</c:v>
                </c:pt>
              </c:strCache>
            </c:strRef>
          </c:cat>
          <c:val>
            <c:numRef>
              <c:f>Sheet1!$B$13</c:f>
              <c:numCache>
                <c:formatCode>0%</c:formatCode>
                <c:ptCount val="1"/>
                <c:pt idx="0">
                  <c:v>0.21000000000000013</c:v>
                </c:pt>
              </c:numCache>
            </c:numRef>
          </c:val>
        </c:ser>
        <c:ser>
          <c:idx val="10"/>
          <c:order val="10"/>
          <c:tx>
            <c:strRef>
              <c:f>Sheet1!$A$14</c:f>
              <c:strCache>
                <c:ptCount val="1"/>
                <c:pt idx="0">
                  <c:v>Washington State</c:v>
                </c:pt>
              </c:strCache>
            </c:strRef>
          </c:tx>
          <c:spPr>
            <a:solidFill>
              <a:srgbClr val="FFFF00"/>
            </a:solidFill>
            <a:ln w="1780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4766638545182791E-3"/>
                  <c:y val="6.92188822039565E-2"/>
                </c:manualLayout>
              </c:layout>
              <c:showVal val="1"/>
            </c:dLbl>
            <c:spPr>
              <a:noFill/>
              <a:ln w="35613">
                <a:noFill/>
              </a:ln>
            </c:spPr>
            <c:txPr>
              <a:bodyPr/>
              <a:lstStyle/>
              <a:p>
                <a:pPr>
                  <a:defRPr sz="1683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Sheet1!$B$3</c:f>
              <c:strCache>
                <c:ptCount val="1"/>
                <c:pt idx="0">
                  <c:v>Clustering (25% or greater)</c:v>
                </c:pt>
              </c:strCache>
            </c:strRef>
          </c:cat>
          <c:val>
            <c:numRef>
              <c:f>Sheet1!$B$14</c:f>
              <c:numCache>
                <c:formatCode>0%</c:formatCode>
                <c:ptCount val="1"/>
                <c:pt idx="0">
                  <c:v>0.28000000000000008</c:v>
                </c:pt>
              </c:numCache>
            </c:numRef>
          </c:val>
        </c:ser>
        <c:dLbls>
          <c:showVal val="1"/>
        </c:dLbls>
        <c:shape val="box"/>
        <c:axId val="47715840"/>
        <c:axId val="47717376"/>
        <c:axId val="0"/>
      </c:bar3DChart>
      <c:catAx>
        <c:axId val="47715840"/>
        <c:scaling>
          <c:orientation val="minMax"/>
        </c:scaling>
        <c:axPos val="b"/>
        <c:numFmt formatCode="General" sourceLinked="1"/>
        <c:tickLblPos val="low"/>
        <c:spPr>
          <a:ln w="445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83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7717376"/>
        <c:crosses val="autoZero"/>
        <c:auto val="1"/>
        <c:lblAlgn val="ctr"/>
        <c:lblOffset val="100"/>
        <c:tickLblSkip val="1"/>
        <c:tickMarkSkip val="1"/>
      </c:catAx>
      <c:valAx>
        <c:axId val="47717376"/>
        <c:scaling>
          <c:orientation val="minMax"/>
        </c:scaling>
        <c:axPos val="l"/>
        <c:majorGridlines>
          <c:spPr>
            <a:ln w="4452">
              <a:solidFill>
                <a:srgbClr val="000000"/>
              </a:solidFill>
              <a:prstDash val="solid"/>
            </a:ln>
          </c:spPr>
        </c:majorGridlines>
        <c:numFmt formatCode="0%" sourceLinked="1"/>
        <c:tickLblPos val="nextTo"/>
        <c:spPr>
          <a:ln w="445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83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7715840"/>
        <c:crosses val="autoZero"/>
        <c:crossBetween val="between"/>
      </c:valAx>
      <c:spPr>
        <a:noFill/>
        <a:ln w="35613">
          <a:noFill/>
        </a:ln>
      </c:spPr>
    </c:plotArea>
    <c:legend>
      <c:legendPos val="r"/>
      <c:layout>
        <c:manualLayout>
          <c:xMode val="edge"/>
          <c:yMode val="edge"/>
          <c:x val="0.80640000000000001"/>
          <c:y val="0.24507042253521141"/>
          <c:w val="0.18720000000000017"/>
          <c:h val="0.65352112676056362"/>
        </c:manualLayout>
      </c:layout>
      <c:spPr>
        <a:solidFill>
          <a:srgbClr val="FFFFFF"/>
        </a:solidFill>
        <a:ln w="4452">
          <a:solidFill>
            <a:srgbClr val="000000"/>
          </a:solidFill>
          <a:prstDash val="solid"/>
        </a:ln>
      </c:spPr>
      <c:txPr>
        <a:bodyPr/>
        <a:lstStyle/>
        <a:p>
          <a:pPr>
            <a:defRPr sz="122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4452">
      <a:solidFill>
        <a:srgbClr val="000000"/>
      </a:solidFill>
      <a:prstDash val="solid"/>
    </a:ln>
  </c:spPr>
  <c:txPr>
    <a:bodyPr/>
    <a:lstStyle/>
    <a:p>
      <a:pPr>
        <a:defRPr sz="1683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624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2624" b="0" i="0" strike="noStrike">
                <a:solidFill>
                  <a:srgbClr val="000000"/>
                </a:solidFill>
                <a:latin typeface="Times New Roman"/>
                <a:cs typeface="Times New Roman"/>
              </a:rPr>
              <a:t>2009-10 Academic Majors of Cal Football MINORITY Upperclassmen (</a:t>
            </a:r>
            <a:r>
              <a:rPr lang="en-US" sz="2624" b="0" i="1" strike="noStrike">
                <a:solidFill>
                  <a:srgbClr val="000000"/>
                </a:solidFill>
                <a:latin typeface="Times New Roman"/>
                <a:cs typeface="Times New Roman"/>
              </a:rPr>
              <a:t>n </a:t>
            </a:r>
            <a:r>
              <a:rPr lang="en-US" sz="2624" b="0" i="0" strike="noStrike">
                <a:solidFill>
                  <a:srgbClr val="000000"/>
                </a:solidFill>
                <a:latin typeface="Times New Roman"/>
                <a:cs typeface="Times New Roman"/>
              </a:rPr>
              <a:t>= 16)</a:t>
            </a:r>
          </a:p>
        </c:rich>
      </c:tx>
      <c:layout>
        <c:manualLayout>
          <c:xMode val="edge"/>
          <c:yMode val="edge"/>
          <c:x val="0.16472868217054271"/>
          <c:y val="1.9230769230769263E-2"/>
        </c:manualLayout>
      </c:layout>
      <c:spPr>
        <a:noFill/>
        <a:ln w="43703">
          <a:noFill/>
        </a:ln>
      </c:spPr>
    </c:title>
    <c:plotArea>
      <c:layout>
        <c:manualLayout>
          <c:layoutTarget val="inner"/>
          <c:xMode val="edge"/>
          <c:yMode val="edge"/>
          <c:x val="0.19961240310077524"/>
          <c:y val="0.40064102564102538"/>
          <c:w val="0.26356589147286857"/>
          <c:h val="0.4358974358974362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21852">
              <a:solidFill>
                <a:srgbClr val="000000"/>
              </a:solidFill>
              <a:prstDash val="solid"/>
            </a:ln>
          </c:spPr>
          <c:explosion val="25"/>
          <c:dPt>
            <c:idx val="1"/>
            <c:spPr>
              <a:solidFill>
                <a:srgbClr val="993366"/>
              </a:solidFill>
              <a:ln w="21852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21852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21852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21852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21852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43703">
                <a:noFill/>
              </a:ln>
            </c:spPr>
            <c:txPr>
              <a:bodyPr/>
              <a:lstStyle/>
              <a:p>
                <a:pPr>
                  <a:defRPr sz="185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Sheet2!$B$13:$G$13</c:f>
              <c:strCache>
                <c:ptCount val="6"/>
                <c:pt idx="0">
                  <c:v>Ethnic Studies</c:v>
                </c:pt>
                <c:pt idx="1">
                  <c:v>Interdisciplinary Studies</c:v>
                </c:pt>
                <c:pt idx="2">
                  <c:v>Social Welfare</c:v>
                </c:pt>
                <c:pt idx="3">
                  <c:v>American Studies</c:v>
                </c:pt>
                <c:pt idx="4">
                  <c:v>African-American Studies</c:v>
                </c:pt>
                <c:pt idx="5">
                  <c:v>Legal Studies</c:v>
                </c:pt>
              </c:strCache>
            </c:strRef>
          </c:cat>
          <c:val>
            <c:numRef>
              <c:f>Sheet2!$B$14:$G$14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43703">
          <a:noFill/>
        </a:ln>
      </c:spPr>
    </c:plotArea>
    <c:legend>
      <c:legendPos val="r"/>
      <c:layout>
        <c:manualLayout>
          <c:xMode val="edge"/>
          <c:yMode val="edge"/>
          <c:x val="0.66666666666666663"/>
          <c:y val="0.40705128205128205"/>
          <c:w val="0.3255813953488379"/>
          <c:h val="0.42628205128205177"/>
        </c:manualLayout>
      </c:layout>
      <c:spPr>
        <a:solidFill>
          <a:srgbClr val="FFFFFF"/>
        </a:solidFill>
        <a:ln w="5463">
          <a:solidFill>
            <a:srgbClr val="000000"/>
          </a:solidFill>
          <a:prstDash val="solid"/>
        </a:ln>
      </c:spPr>
      <c:txPr>
        <a:bodyPr/>
        <a:lstStyle/>
        <a:p>
          <a:pPr>
            <a:defRPr sz="1695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</c:chart>
  <c:spPr>
    <a:solidFill>
      <a:srgbClr val="FFFFFF"/>
    </a:solidFill>
    <a:ln w="5463">
      <a:solidFill>
        <a:srgbClr val="000000"/>
      </a:solidFill>
      <a:prstDash val="solid"/>
    </a:ln>
  </c:spPr>
  <c:txPr>
    <a:bodyPr/>
    <a:lstStyle/>
    <a:p>
      <a:pPr>
        <a:defRPr sz="185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379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2379" b="0" i="0" strike="noStrike">
                <a:solidFill>
                  <a:srgbClr val="000000"/>
                </a:solidFill>
                <a:latin typeface="Times New Roman"/>
                <a:cs typeface="Times New Roman"/>
              </a:rPr>
              <a:t>2009-10 Academic Majors of Cal Football Caucasian Upperclassmen (</a:t>
            </a:r>
            <a:r>
              <a:rPr lang="en-US" sz="2379" b="0" i="1" strike="noStrike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lang="en-US" sz="2379" b="0" i="0" strike="noStrike">
                <a:solidFill>
                  <a:srgbClr val="000000"/>
                </a:solidFill>
                <a:latin typeface="Times New Roman"/>
                <a:cs typeface="Times New Roman"/>
              </a:rPr>
              <a:t> = 14)</a:t>
            </a:r>
          </a:p>
        </c:rich>
      </c:tx>
      <c:layout>
        <c:manualLayout>
          <c:xMode val="edge"/>
          <c:yMode val="edge"/>
          <c:x val="0.17436974789915971"/>
          <c:y val="1.8518518518518535E-2"/>
        </c:manualLayout>
      </c:layout>
      <c:spPr>
        <a:noFill/>
        <a:ln w="45609">
          <a:noFill/>
        </a:ln>
      </c:spPr>
    </c:title>
    <c:plotArea>
      <c:layout>
        <c:manualLayout>
          <c:layoutTarget val="inner"/>
          <c:xMode val="edge"/>
          <c:yMode val="edge"/>
          <c:x val="0.22058823529411764"/>
          <c:y val="0.41851851851851851"/>
          <c:w val="0.22899159663865537"/>
          <c:h val="0.4037037037037038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22804">
              <a:solidFill>
                <a:srgbClr val="000000"/>
              </a:solidFill>
              <a:prstDash val="solid"/>
            </a:ln>
          </c:spPr>
          <c:explosion val="25"/>
          <c:dPt>
            <c:idx val="1"/>
            <c:spPr>
              <a:solidFill>
                <a:srgbClr val="993366"/>
              </a:solidFill>
              <a:ln w="22804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22804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22804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22804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22804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22804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45609">
                <a:noFill/>
              </a:ln>
            </c:spPr>
            <c:txPr>
              <a:bodyPr/>
              <a:lstStyle/>
              <a:p>
                <a:pPr>
                  <a:defRPr sz="1706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Sheet2!$B$17:$H$17</c:f>
              <c:strCache>
                <c:ptCount val="7"/>
                <c:pt idx="0">
                  <c:v>Social Welfare</c:v>
                </c:pt>
                <c:pt idx="1">
                  <c:v>American Studies</c:v>
                </c:pt>
                <c:pt idx="2">
                  <c:v>Political Science</c:v>
                </c:pt>
                <c:pt idx="3">
                  <c:v>Sociology</c:v>
                </c:pt>
                <c:pt idx="4">
                  <c:v>Mechanical Engineering</c:v>
                </c:pt>
                <c:pt idx="5">
                  <c:v>Civil Engineering</c:v>
                </c:pt>
                <c:pt idx="6">
                  <c:v>Business Administration</c:v>
                </c:pt>
              </c:strCache>
            </c:strRef>
          </c:cat>
          <c:val>
            <c:numRef>
              <c:f>Sheet2!$B$18:$H$18</c:f>
              <c:numCache>
                <c:formatCode>General</c:formatCode>
                <c:ptCount val="7"/>
                <c:pt idx="0">
                  <c:v>1</c:v>
                </c:pt>
                <c:pt idx="1">
                  <c:v>7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45609">
          <a:noFill/>
        </a:ln>
      </c:spPr>
    </c:plotArea>
    <c:legend>
      <c:legendPos val="r"/>
      <c:layout>
        <c:manualLayout>
          <c:xMode val="edge"/>
          <c:yMode val="edge"/>
          <c:x val="0.67226890756302604"/>
          <c:y val="0.34444444444444472"/>
          <c:w val="0.31932773109243751"/>
          <c:h val="0.54814814814814861"/>
        </c:manualLayout>
      </c:layout>
      <c:spPr>
        <a:solidFill>
          <a:srgbClr val="FFFFFF"/>
        </a:solidFill>
        <a:ln w="5701">
          <a:solidFill>
            <a:srgbClr val="000000"/>
          </a:solidFill>
          <a:prstDash val="solid"/>
        </a:ln>
      </c:spPr>
      <c:txPr>
        <a:bodyPr/>
        <a:lstStyle/>
        <a:p>
          <a:pPr>
            <a:defRPr sz="1562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</c:chart>
  <c:spPr>
    <a:solidFill>
      <a:srgbClr val="FFFFFF"/>
    </a:solidFill>
    <a:ln w="5701">
      <a:solidFill>
        <a:srgbClr val="000000"/>
      </a:solidFill>
      <a:prstDash val="solid"/>
    </a:ln>
  </c:spPr>
  <c:txPr>
    <a:bodyPr/>
    <a:lstStyle/>
    <a:p>
      <a:pPr>
        <a:defRPr sz="1706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544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2544" b="0" i="0" strike="noStrike">
                <a:solidFill>
                  <a:srgbClr val="000000"/>
                </a:solidFill>
                <a:latin typeface="Times New Roman"/>
                <a:cs typeface="Times New Roman"/>
              </a:rPr>
              <a:t>2009-10 Academic Majors of UCLA Football MINORITY Upperclassmen (</a:t>
            </a:r>
            <a:r>
              <a:rPr lang="en-US" sz="2544" b="0" i="1" strike="noStrike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lang="en-US" sz="2544" b="0" i="0" strike="noStrike">
                <a:solidFill>
                  <a:srgbClr val="000000"/>
                </a:solidFill>
                <a:latin typeface="Times New Roman"/>
                <a:cs typeface="Times New Roman"/>
              </a:rPr>
              <a:t> = 20)</a:t>
            </a:r>
          </a:p>
        </c:rich>
      </c:tx>
      <c:layout>
        <c:manualLayout>
          <c:xMode val="edge"/>
          <c:yMode val="edge"/>
          <c:x val="0.14722753346080322"/>
          <c:y val="1.9108280254777087E-2"/>
        </c:manualLayout>
      </c:layout>
      <c:spPr>
        <a:noFill/>
        <a:ln w="42379">
          <a:noFill/>
        </a:ln>
      </c:spPr>
    </c:title>
    <c:plotArea>
      <c:layout>
        <c:manualLayout>
          <c:layoutTarget val="inner"/>
          <c:xMode val="edge"/>
          <c:yMode val="edge"/>
          <c:x val="0.23135755258126209"/>
          <c:y val="0.40445859872611467"/>
          <c:w val="0.258126195028681"/>
          <c:h val="0.4299363057324845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21189">
              <a:solidFill>
                <a:srgbClr val="000000"/>
              </a:solidFill>
              <a:prstDash val="solid"/>
            </a:ln>
          </c:spPr>
          <c:explosion val="25"/>
          <c:dPt>
            <c:idx val="1"/>
            <c:spPr>
              <a:solidFill>
                <a:srgbClr val="993366"/>
              </a:solidFill>
              <a:ln w="21189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21189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21189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21189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42379">
                <a:noFill/>
              </a:ln>
            </c:spPr>
            <c:txPr>
              <a:bodyPr/>
              <a:lstStyle/>
              <a:p>
                <a:pPr>
                  <a:defRPr sz="1794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Sheet2!$B$12:$F$12</c:f>
              <c:strCache>
                <c:ptCount val="5"/>
                <c:pt idx="0">
                  <c:v>Sociology</c:v>
                </c:pt>
                <c:pt idx="1">
                  <c:v>History</c:v>
                </c:pt>
                <c:pt idx="2">
                  <c:v>Economics</c:v>
                </c:pt>
                <c:pt idx="3">
                  <c:v>English</c:v>
                </c:pt>
                <c:pt idx="4">
                  <c:v>Mathematics/Applied Science</c:v>
                </c:pt>
              </c:strCache>
            </c:strRef>
          </c:cat>
          <c:val>
            <c:numRef>
              <c:f>Sheet2!$B$13:$F$13</c:f>
              <c:numCache>
                <c:formatCode>General</c:formatCode>
                <c:ptCount val="5"/>
                <c:pt idx="0">
                  <c:v>4</c:v>
                </c:pt>
                <c:pt idx="1">
                  <c:v>13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42379">
          <a:noFill/>
        </a:ln>
      </c:spPr>
    </c:plotArea>
    <c:legend>
      <c:legendPos val="r"/>
      <c:layout>
        <c:manualLayout>
          <c:xMode val="edge"/>
          <c:yMode val="edge"/>
          <c:x val="0.7246653919694076"/>
          <c:y val="0.30573248407643311"/>
          <c:w val="0.26768642447418739"/>
          <c:h val="0.62420382165605093"/>
        </c:manualLayout>
      </c:layout>
      <c:spPr>
        <a:solidFill>
          <a:srgbClr val="FFFFFF"/>
        </a:solidFill>
        <a:ln w="5297">
          <a:solidFill>
            <a:srgbClr val="000000"/>
          </a:solidFill>
          <a:prstDash val="solid"/>
        </a:ln>
      </c:spPr>
      <c:txPr>
        <a:bodyPr/>
        <a:lstStyle/>
        <a:p>
          <a:pPr>
            <a:defRPr sz="1643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</c:chart>
  <c:spPr>
    <a:solidFill>
      <a:srgbClr val="FFFFFF"/>
    </a:solidFill>
    <a:ln w="5297">
      <a:solidFill>
        <a:srgbClr val="000000"/>
      </a:solidFill>
      <a:prstDash val="solid"/>
    </a:ln>
  </c:spPr>
  <c:txPr>
    <a:bodyPr/>
    <a:lstStyle/>
    <a:p>
      <a:pPr>
        <a:defRPr sz="1794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628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2628" b="0" i="0" strike="noStrike">
                <a:solidFill>
                  <a:srgbClr val="000000"/>
                </a:solidFill>
                <a:latin typeface="Times New Roman"/>
                <a:cs typeface="Times New Roman"/>
              </a:rPr>
              <a:t>2009-10 Academic Majors of UCLA Football Caucasian Upperclassmen (</a:t>
            </a:r>
            <a:r>
              <a:rPr lang="en-US" sz="2628" b="0" i="1" strike="noStrike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lang="en-US" sz="2628" b="0" i="0" strike="noStrike">
                <a:solidFill>
                  <a:srgbClr val="000000"/>
                </a:solidFill>
                <a:latin typeface="Times New Roman"/>
                <a:cs typeface="Times New Roman"/>
              </a:rPr>
              <a:t> = 21)</a:t>
            </a:r>
          </a:p>
        </c:rich>
      </c:tx>
      <c:layout>
        <c:manualLayout>
          <c:xMode val="edge"/>
          <c:yMode val="edge"/>
          <c:x val="0.13636363636363635"/>
          <c:y val="2.1472392638036832E-2"/>
        </c:manualLayout>
      </c:layout>
      <c:spPr>
        <a:noFill/>
        <a:ln w="43763">
          <a:noFill/>
        </a:ln>
      </c:spPr>
    </c:title>
    <c:plotArea>
      <c:layout>
        <c:manualLayout>
          <c:layoutTarget val="inner"/>
          <c:xMode val="edge"/>
          <c:yMode val="edge"/>
          <c:x val="0.18972332015810289"/>
          <c:y val="0.38957055214723962"/>
          <c:w val="0.29051383399209513"/>
          <c:h val="0.4509202453987733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21882">
              <a:solidFill>
                <a:srgbClr val="000000"/>
              </a:solidFill>
              <a:prstDash val="solid"/>
            </a:ln>
          </c:spPr>
          <c:explosion val="25"/>
          <c:dPt>
            <c:idx val="1"/>
            <c:spPr>
              <a:solidFill>
                <a:srgbClr val="993366"/>
              </a:solidFill>
              <a:ln w="21882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21882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21882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21882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21882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43763">
                <a:noFill/>
              </a:ln>
            </c:spPr>
            <c:txPr>
              <a:bodyPr/>
              <a:lstStyle/>
              <a:p>
                <a:pPr>
                  <a:defRPr sz="1809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Sheet2!$B$15:$G$15</c:f>
              <c:strCache>
                <c:ptCount val="6"/>
                <c:pt idx="0">
                  <c:v>Sociology</c:v>
                </c:pt>
                <c:pt idx="1">
                  <c:v>History</c:v>
                </c:pt>
                <c:pt idx="2">
                  <c:v>Political Science</c:v>
                </c:pt>
                <c:pt idx="3">
                  <c:v>Economics</c:v>
                </c:pt>
                <c:pt idx="4">
                  <c:v>History and (or) Political Science*</c:v>
                </c:pt>
                <c:pt idx="5">
                  <c:v>History and (or) Economics^</c:v>
                </c:pt>
              </c:strCache>
            </c:strRef>
          </c:cat>
          <c:val>
            <c:numRef>
              <c:f>Sheet2!$B$16:$G$16</c:f>
              <c:numCache>
                <c:formatCode>General</c:formatCode>
                <c:ptCount val="6"/>
                <c:pt idx="0">
                  <c:v>1</c:v>
                </c:pt>
                <c:pt idx="1">
                  <c:v>12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43763">
          <a:noFill/>
        </a:ln>
      </c:spPr>
    </c:plotArea>
    <c:legend>
      <c:legendPos val="r"/>
      <c:layout>
        <c:manualLayout>
          <c:xMode val="edge"/>
          <c:yMode val="edge"/>
          <c:x val="0.67391304347826142"/>
          <c:y val="0.254601226993865"/>
          <c:w val="0.31818181818181851"/>
          <c:h val="0.72085889570552164"/>
        </c:manualLayout>
      </c:layout>
      <c:spPr>
        <a:solidFill>
          <a:srgbClr val="FFFFFF"/>
        </a:solidFill>
        <a:ln w="5470">
          <a:solidFill>
            <a:srgbClr val="000000"/>
          </a:solidFill>
          <a:prstDash val="solid"/>
        </a:ln>
      </c:spPr>
      <c:txPr>
        <a:bodyPr/>
        <a:lstStyle/>
        <a:p>
          <a:pPr>
            <a:defRPr sz="1663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</c:chart>
  <c:spPr>
    <a:solidFill>
      <a:srgbClr val="FFFFFF"/>
    </a:solidFill>
    <a:ln w="5470">
      <a:solidFill>
        <a:srgbClr val="000000"/>
      </a:solidFill>
      <a:prstDash val="solid"/>
    </a:ln>
  </c:spPr>
  <c:txPr>
    <a:bodyPr/>
    <a:lstStyle/>
    <a:p>
      <a:pPr>
        <a:defRPr sz="1809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502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2502" b="0" i="0" strike="noStrike">
                <a:solidFill>
                  <a:srgbClr val="000000"/>
                </a:solidFill>
                <a:latin typeface="Times New Roman"/>
                <a:cs typeface="Times New Roman"/>
              </a:rPr>
              <a:t>2009-10 Academic Majors of USC Football MINORITY Upperclassmen (</a:t>
            </a:r>
            <a:r>
              <a:rPr lang="en-US" sz="2502" b="0" i="1" strike="noStrike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lang="en-US" sz="2502" b="0" i="0" strike="noStrike">
                <a:solidFill>
                  <a:srgbClr val="000000"/>
                </a:solidFill>
                <a:latin typeface="Times New Roman"/>
                <a:cs typeface="Times New Roman"/>
              </a:rPr>
              <a:t> = 29)</a:t>
            </a:r>
          </a:p>
        </c:rich>
      </c:tx>
      <c:layout>
        <c:manualLayout>
          <c:xMode val="edge"/>
          <c:yMode val="edge"/>
          <c:x val="0.16945996275605221"/>
          <c:y val="1.9774011299435065E-2"/>
        </c:manualLayout>
      </c:layout>
      <c:spPr>
        <a:noFill/>
        <a:ln w="41667">
          <a:noFill/>
        </a:ln>
      </c:spPr>
    </c:title>
    <c:plotArea>
      <c:layout>
        <c:manualLayout>
          <c:layoutTarget val="inner"/>
          <c:xMode val="edge"/>
          <c:yMode val="edge"/>
          <c:x val="0.17504655493482321"/>
          <c:y val="0.38135593220338981"/>
          <c:w val="0.29795158286778434"/>
          <c:h val="0.45197740112994406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20833">
              <a:solidFill>
                <a:srgbClr val="000000"/>
              </a:solidFill>
              <a:prstDash val="solid"/>
            </a:ln>
          </c:spPr>
          <c:explosion val="25"/>
          <c:dPt>
            <c:idx val="1"/>
            <c:spPr>
              <a:solidFill>
                <a:srgbClr val="993366"/>
              </a:solidFill>
              <a:ln w="20833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20833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20833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20833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20833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41667">
                <a:noFill/>
              </a:ln>
            </c:spPr>
            <c:txPr>
              <a:bodyPr/>
              <a:lstStyle/>
              <a:p>
                <a:pPr>
                  <a:defRPr sz="1845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Sheet2!$B$11:$G$11</c:f>
              <c:strCache>
                <c:ptCount val="6"/>
                <c:pt idx="0">
                  <c:v>Sociology</c:v>
                </c:pt>
                <c:pt idx="1">
                  <c:v>American Studies &amp; Ethnicity</c:v>
                </c:pt>
                <c:pt idx="2">
                  <c:v>Public Policy, Management &amp; Planning</c:v>
                </c:pt>
                <c:pt idx="3">
                  <c:v>Social Science</c:v>
                </c:pt>
                <c:pt idx="4">
                  <c:v>Political Science</c:v>
                </c:pt>
                <c:pt idx="5">
                  <c:v>Economics</c:v>
                </c:pt>
              </c:strCache>
            </c:strRef>
          </c:cat>
          <c:val>
            <c:numRef>
              <c:f>Sheet2!$B$12:$G$12</c:f>
              <c:numCache>
                <c:formatCode>General</c:formatCode>
                <c:ptCount val="6"/>
                <c:pt idx="0">
                  <c:v>13</c:v>
                </c:pt>
                <c:pt idx="1">
                  <c:v>3</c:v>
                </c:pt>
                <c:pt idx="2">
                  <c:v>8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41667">
          <a:noFill/>
        </a:ln>
      </c:spPr>
    </c:plotArea>
    <c:legend>
      <c:legendPos val="r"/>
      <c:layout>
        <c:manualLayout>
          <c:xMode val="edge"/>
          <c:yMode val="edge"/>
          <c:x val="0.65176908752327856"/>
          <c:y val="0.25706214689265566"/>
          <c:w val="0.34078212290502791"/>
          <c:h val="0.6977401129943509"/>
        </c:manualLayout>
      </c:layout>
      <c:spPr>
        <a:solidFill>
          <a:srgbClr val="FFFFFF"/>
        </a:solidFill>
        <a:ln w="5208">
          <a:solidFill>
            <a:srgbClr val="000000"/>
          </a:solidFill>
          <a:prstDash val="solid"/>
        </a:ln>
      </c:spPr>
      <c:txPr>
        <a:bodyPr/>
        <a:lstStyle/>
        <a:p>
          <a:pPr>
            <a:defRPr sz="1698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</c:chart>
  <c:spPr>
    <a:solidFill>
      <a:srgbClr val="FFFFFF"/>
    </a:solidFill>
    <a:ln w="5208">
      <a:solidFill>
        <a:srgbClr val="000000"/>
      </a:solidFill>
      <a:prstDash val="solid"/>
    </a:ln>
  </c:spPr>
  <c:txPr>
    <a:bodyPr/>
    <a:lstStyle/>
    <a:p>
      <a:pPr>
        <a:defRPr sz="1845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904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2440" b="0" i="0" strike="noStrike" dirty="0" smtClean="0">
                <a:solidFill>
                  <a:srgbClr val="000000"/>
                </a:solidFill>
                <a:latin typeface="Times New Roman"/>
                <a:cs typeface="Times New Roman"/>
              </a:rPr>
              <a:t>Pac </a:t>
            </a:r>
            <a:r>
              <a:rPr lang="en-US" sz="2440" b="0" i="0" strike="noStrike" dirty="0">
                <a:solidFill>
                  <a:srgbClr val="000000"/>
                </a:solidFill>
                <a:latin typeface="Times New Roman"/>
                <a:cs typeface="Times New Roman"/>
              </a:rPr>
              <a:t>- 10 Clustered Areas of Academic Study </a:t>
            </a:r>
          </a:p>
          <a:p>
            <a:pPr>
              <a:defRPr sz="3904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2440" b="0" i="0" strike="noStrike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en-US" sz="2440" b="0" i="1" strike="noStrike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lang="en-US" sz="2440" b="0" i="0" strike="noStrike" dirty="0">
                <a:solidFill>
                  <a:srgbClr val="000000"/>
                </a:solidFill>
                <a:latin typeface="Times New Roman"/>
                <a:cs typeface="Times New Roman"/>
              </a:rPr>
              <a:t> = 25)</a:t>
            </a:r>
          </a:p>
        </c:rich>
      </c:tx>
      <c:layout>
        <c:manualLayout>
          <c:xMode val="edge"/>
          <c:yMode val="edge"/>
          <c:x val="0.16515426497277677"/>
          <c:y val="2.0460358056266E-2"/>
        </c:manualLayout>
      </c:layout>
      <c:spPr>
        <a:noFill/>
        <a:ln w="40638">
          <a:noFill/>
        </a:ln>
      </c:spPr>
    </c:title>
    <c:plotArea>
      <c:layout>
        <c:manualLayout>
          <c:layoutTarget val="inner"/>
          <c:xMode val="edge"/>
          <c:yMode val="edge"/>
          <c:x val="0.19419237749546292"/>
          <c:y val="0.35549872122762205"/>
          <c:w val="0.34664246823956474"/>
          <c:h val="0.48849104859335024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20319">
              <a:solidFill>
                <a:srgbClr val="000000"/>
              </a:solidFill>
              <a:prstDash val="solid"/>
            </a:ln>
          </c:spPr>
          <c:explosion val="25"/>
          <c:dPt>
            <c:idx val="1"/>
            <c:spPr>
              <a:solidFill>
                <a:srgbClr val="993366"/>
              </a:solidFill>
              <a:ln w="20319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20319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40638">
                <a:noFill/>
              </a:ln>
            </c:spPr>
            <c:txPr>
              <a:bodyPr/>
              <a:lstStyle/>
              <a:p>
                <a:pPr>
                  <a:defRPr sz="184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Sheet1!$G$87:$G$89</c:f>
              <c:strCache>
                <c:ptCount val="3"/>
                <c:pt idx="0">
                  <c:v>Social &amp; Behavioral Sciences</c:v>
                </c:pt>
                <c:pt idx="1">
                  <c:v>Communications</c:v>
                </c:pt>
                <c:pt idx="2">
                  <c:v>Business</c:v>
                </c:pt>
              </c:strCache>
            </c:strRef>
          </c:cat>
          <c:val>
            <c:numRef>
              <c:f>Sheet1!$H$87:$H$89</c:f>
              <c:numCache>
                <c:formatCode>General</c:formatCode>
                <c:ptCount val="3"/>
                <c:pt idx="0">
                  <c:v>22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40638">
          <a:noFill/>
        </a:ln>
      </c:spPr>
    </c:plotArea>
    <c:legend>
      <c:legendPos val="r"/>
      <c:layout>
        <c:manualLayout>
          <c:xMode val="edge"/>
          <c:yMode val="edge"/>
          <c:x val="0.71506352087114278"/>
          <c:y val="0.38363171355498732"/>
          <c:w val="0.27767695099818512"/>
          <c:h val="0.37851662404092107"/>
        </c:manualLayout>
      </c:layout>
      <c:spPr>
        <a:solidFill>
          <a:srgbClr val="FFFFFF"/>
        </a:solidFill>
        <a:ln w="5080">
          <a:solidFill>
            <a:srgbClr val="000000"/>
          </a:solidFill>
          <a:prstDash val="solid"/>
        </a:ln>
      </c:spPr>
      <c:txPr>
        <a:bodyPr/>
        <a:lstStyle/>
        <a:p>
          <a:pPr>
            <a:defRPr sz="1688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zero"/>
  </c:chart>
  <c:spPr>
    <a:solidFill>
      <a:srgbClr val="FFFFFF"/>
    </a:solidFill>
    <a:ln w="5080">
      <a:solidFill>
        <a:srgbClr val="000000"/>
      </a:solidFill>
      <a:prstDash val="solid"/>
    </a:ln>
  </c:spPr>
  <c:txPr>
    <a:bodyPr/>
    <a:lstStyle/>
    <a:p>
      <a:pPr>
        <a:defRPr sz="184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EAF0D-3C49-42A5-8EF3-563F343BE16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3CB11-E181-4D76-9BDF-36984F2435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FDA02-1614-46E2-A67C-E9D9B7DEC79C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ASK:	What is a philosophy?</a:t>
            </a:r>
          </a:p>
          <a:p>
            <a:r>
              <a:rPr lang="en-US" dirty="0"/>
              <a:t>	What is your philosophy on education?	To engage/enlighten students to become critical thinkers</a:t>
            </a:r>
          </a:p>
          <a:p>
            <a:r>
              <a:rPr lang="en-US" dirty="0"/>
              <a:t>	What is your philosophy on coaching?		To teach, encourage, motivate players</a:t>
            </a:r>
          </a:p>
          <a:p>
            <a:endParaRPr lang="en-US" dirty="0"/>
          </a:p>
          <a:p>
            <a:r>
              <a:rPr lang="en-US" dirty="0"/>
              <a:t>A philosophy, then, is something you model—something that you do—leading by example…Is it not?</a:t>
            </a:r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1F75DA-737C-491A-B2DE-26C0E2D4E97D}" type="slidenum">
              <a:rPr lang="en-US"/>
              <a:pPr/>
              <a:t>25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85% are History or Sociology.  Just 5 majors represented.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4957B-D9D9-4D7B-B4A8-5F9E272F2BDF}" type="slidenum">
              <a:rPr lang="en-US"/>
              <a:pPr/>
              <a:t>26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75% are History or Political Science majors.  </a:t>
            </a:r>
          </a:p>
          <a:p>
            <a:pPr eaLnBrk="1" hangingPunct="1"/>
            <a:r>
              <a:rPr lang="en-US" dirty="0" smtClean="0"/>
              <a:t>History, alone, could be up to 67% if (and/or) ends up being History. </a:t>
            </a:r>
          </a:p>
          <a:p>
            <a:pPr eaLnBrk="1" hangingPunct="1"/>
            <a:r>
              <a:rPr lang="en-US" dirty="0" smtClean="0"/>
              <a:t>Just 4 majors represented.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236EFE-A38A-47BA-B510-992C79259B53}" type="slidenum">
              <a:rPr lang="en-US"/>
              <a:pPr/>
              <a:t>27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Career Goal, ex. UCLA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212E0-3B05-4C43-AF6C-BCE1435BD835}" type="slidenum">
              <a:rPr lang="en-US"/>
              <a:pPr/>
              <a:t>29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73% are Sociology or Public Policy, Mgt. &amp; Planning.</a:t>
            </a:r>
          </a:p>
          <a:p>
            <a:pPr eaLnBrk="1" hangingPunct="1"/>
            <a:r>
              <a:rPr lang="en-US" dirty="0" smtClean="0"/>
              <a:t>97% are Multi/</a:t>
            </a:r>
            <a:r>
              <a:rPr lang="en-US" dirty="0" err="1" smtClean="0"/>
              <a:t>Interdis</a:t>
            </a:r>
            <a:r>
              <a:rPr lang="en-US" dirty="0" smtClean="0"/>
              <a:t>./Soc./</a:t>
            </a:r>
            <a:r>
              <a:rPr lang="en-US" dirty="0" err="1" smtClean="0"/>
              <a:t>Beh</a:t>
            </a:r>
            <a:r>
              <a:rPr lang="en-US" dirty="0" smtClean="0"/>
              <a:t>. Sciences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CC027-4210-472E-AAA6-4FC09450EC34}" type="slidenum">
              <a:rPr lang="en-US"/>
              <a:pPr/>
              <a:t>3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dirty="0" smtClean="0"/>
              <a:t>Amateur, Avocation:</a:t>
            </a:r>
            <a:r>
              <a:rPr lang="en-US" baseline="0" dirty="0" smtClean="0"/>
              <a:t>  </a:t>
            </a:r>
            <a:r>
              <a:rPr lang="en-US" dirty="0" smtClean="0"/>
              <a:t>Engaged in as a pastime;</a:t>
            </a:r>
            <a:r>
              <a:rPr lang="en-US" baseline="0" dirty="0" smtClean="0"/>
              <a:t> </a:t>
            </a:r>
            <a:r>
              <a:rPr lang="en-US" dirty="0" smtClean="0"/>
              <a:t>An activity taken up in addition to one's regular work or profession, usually for enjoyment; a hobby.</a:t>
            </a:r>
            <a:r>
              <a:rPr lang="en-US" baseline="0" dirty="0" smtClean="0"/>
              <a:t> </a:t>
            </a:r>
            <a:r>
              <a:rPr lang="en-US" dirty="0" smtClean="0"/>
              <a:t>A distraction or diversion. </a:t>
            </a:r>
          </a:p>
          <a:p>
            <a:pPr marL="228600" indent="-228600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In 2008, Afghanistan’s G.D.P. was ~$11 billion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3CB11-E181-4D76-9BDF-36984F2435A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5DC63-9F7F-4665-A13B-378B3871C731}" type="slidenum">
              <a:rPr lang="en-US"/>
              <a:pPr/>
              <a:t>7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40 different licensee contracts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E96DA-CBF8-46A6-939F-38CD41AE4E93}" type="slidenum">
              <a:rPr lang="en-US"/>
              <a:pPr/>
              <a:t>8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53 registered trademarks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3CB11-E181-4D76-9BDF-36984F2435A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A5003F-3770-4713-AF98-703D5B58498B}" type="slidenum">
              <a:rPr lang="en-US"/>
              <a:pPr/>
              <a:t>20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u="sng" dirty="0" smtClean="0"/>
              <a:t>Clustered Majors</a:t>
            </a:r>
          </a:p>
          <a:p>
            <a:pPr eaLnBrk="1" hangingPunct="1"/>
            <a:r>
              <a:rPr lang="en-US" dirty="0" smtClean="0"/>
              <a:t>Arizona – Sociology</a:t>
            </a:r>
          </a:p>
          <a:p>
            <a:pPr eaLnBrk="1" hangingPunct="1"/>
            <a:r>
              <a:rPr lang="en-US" dirty="0" smtClean="0"/>
              <a:t>Arizona State – Interdisciplinary Studies; Communication</a:t>
            </a:r>
          </a:p>
          <a:p>
            <a:pPr eaLnBrk="1" hangingPunct="1"/>
            <a:r>
              <a:rPr lang="en-US" dirty="0" smtClean="0"/>
              <a:t>Cal – American Studies </a:t>
            </a:r>
          </a:p>
          <a:p>
            <a:pPr eaLnBrk="1" hangingPunct="1"/>
            <a:r>
              <a:rPr lang="en-US" dirty="0" smtClean="0"/>
              <a:t>Oregon – Political Science; Business Administration</a:t>
            </a:r>
          </a:p>
          <a:p>
            <a:pPr eaLnBrk="1" hangingPunct="1"/>
            <a:r>
              <a:rPr lang="en-US" dirty="0" smtClean="0"/>
              <a:t>Oregon State – Sociology</a:t>
            </a:r>
          </a:p>
          <a:p>
            <a:pPr eaLnBrk="1" hangingPunct="1"/>
            <a:r>
              <a:rPr lang="en-US" dirty="0" smtClean="0"/>
              <a:t>Stanford – Science Technology &amp; Society</a:t>
            </a:r>
          </a:p>
          <a:p>
            <a:pPr eaLnBrk="1" hangingPunct="1"/>
            <a:r>
              <a:rPr lang="en-US" dirty="0" smtClean="0"/>
              <a:t>UCLA – History</a:t>
            </a:r>
          </a:p>
          <a:p>
            <a:pPr eaLnBrk="1" hangingPunct="1"/>
            <a:r>
              <a:rPr lang="en-US" dirty="0" smtClean="0"/>
              <a:t>USC – Sociology; Public Policy, Management &amp; Planning</a:t>
            </a:r>
          </a:p>
          <a:p>
            <a:pPr eaLnBrk="1" hangingPunct="1"/>
            <a:r>
              <a:rPr lang="en-US" dirty="0" smtClean="0"/>
              <a:t>Washington – Individualized Studies; Sociology</a:t>
            </a:r>
          </a:p>
          <a:p>
            <a:pPr eaLnBrk="1" hangingPunct="1"/>
            <a:r>
              <a:rPr lang="en-US" dirty="0" smtClean="0"/>
              <a:t>Washington State – Social Sciences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28B719-34EA-4CFF-AECA-E6640DCE2AF1}" type="slidenum">
              <a:rPr lang="en-US"/>
              <a:pPr/>
              <a:t>22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u="sng" dirty="0" smtClean="0"/>
              <a:t>Department of Interdisciplinary Studies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Interdisciplinary Degree Programs</a:t>
            </a:r>
          </a:p>
          <a:p>
            <a:pPr lvl="2" eaLnBrk="1" hangingPunct="1"/>
            <a:r>
              <a:rPr lang="en-US" dirty="0" smtClean="0"/>
              <a:t>Interdisciplinary Studies (19%)</a:t>
            </a:r>
          </a:p>
          <a:p>
            <a:pPr lvl="2" eaLnBrk="1" hangingPunct="1"/>
            <a:r>
              <a:rPr lang="en-US" dirty="0" smtClean="0"/>
              <a:t>American Studies (25%)</a:t>
            </a:r>
          </a:p>
          <a:p>
            <a:pPr lvl="2" eaLnBrk="1" hangingPunct="1"/>
            <a:r>
              <a:rPr lang="en-US" dirty="0" smtClean="0"/>
              <a:t>Legal Studies (6%)</a:t>
            </a:r>
          </a:p>
          <a:p>
            <a:pPr lvl="2" eaLnBrk="1" hangingPunct="1"/>
            <a:r>
              <a:rPr lang="en-US" dirty="0" smtClean="0"/>
              <a:t>TOTAL = 49%</a:t>
            </a:r>
          </a:p>
          <a:p>
            <a:pPr eaLnBrk="1" hangingPunct="1"/>
            <a:endParaRPr lang="en-US" u="sng" dirty="0" smtClean="0"/>
          </a:p>
          <a:p>
            <a:pPr eaLnBrk="1" hangingPunct="1"/>
            <a:r>
              <a:rPr lang="en-US" u="sng" dirty="0" smtClean="0"/>
              <a:t>Department of Social Sciences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Multidisciplinary Degree Programs</a:t>
            </a:r>
          </a:p>
          <a:p>
            <a:pPr lvl="2" eaLnBrk="1" hangingPunct="1"/>
            <a:r>
              <a:rPr lang="en-US" dirty="0" smtClean="0"/>
              <a:t>Ethnic Studies (13%)</a:t>
            </a:r>
          </a:p>
          <a:p>
            <a:pPr lvl="2" eaLnBrk="1" hangingPunct="1"/>
            <a:r>
              <a:rPr lang="en-US" dirty="0" smtClean="0"/>
              <a:t>African-American Studies (19%)</a:t>
            </a:r>
          </a:p>
          <a:p>
            <a:pPr lvl="2" eaLnBrk="1" hangingPunct="1"/>
            <a:r>
              <a:rPr lang="en-US" dirty="0" smtClean="0"/>
              <a:t>Social Welfare (19%)</a:t>
            </a:r>
          </a:p>
          <a:p>
            <a:pPr lvl="2" eaLnBrk="1" hangingPunct="1"/>
            <a:r>
              <a:rPr lang="en-US" dirty="0" smtClean="0"/>
              <a:t>TOTAL = 51%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100% of Minorities (</a:t>
            </a:r>
            <a:r>
              <a:rPr lang="en-US" i="1" dirty="0" smtClean="0"/>
              <a:t>n</a:t>
            </a:r>
            <a:r>
              <a:rPr lang="en-US" dirty="0" smtClean="0"/>
              <a:t> = 16) are in either a multidisciplinary or interdisciplinary degree program. 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470BA-9961-4133-AFD7-46CECAB8FE46}" type="slidenum">
              <a:rPr lang="en-US"/>
              <a:pPr/>
              <a:t>23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American Studies (50%), Social Welfare (7%), Political Science (14%), Sociology (7%) = 79%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Essentially 80% of Caucasians are in the Multi/</a:t>
            </a:r>
            <a:r>
              <a:rPr lang="en-US" dirty="0" err="1" smtClean="0"/>
              <a:t>Interdis</a:t>
            </a:r>
            <a:r>
              <a:rPr lang="en-US" dirty="0" smtClean="0"/>
              <a:t>/Soc./</a:t>
            </a:r>
            <a:r>
              <a:rPr lang="en-US" dirty="0" err="1" smtClean="0"/>
              <a:t>Beh</a:t>
            </a:r>
            <a:r>
              <a:rPr lang="en-US" dirty="0" smtClean="0"/>
              <a:t>. Sciences.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</a:t>
            </a:r>
          </a:p>
          <a:p>
            <a:pPr lvl="2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735C-376B-4209-ACDE-6A3B5436D77A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8FBE-DF79-4690-8019-891DC2EA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735C-376B-4209-ACDE-6A3B5436D77A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8FBE-DF79-4690-8019-891DC2EA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735C-376B-4209-ACDE-6A3B5436D77A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8FBE-DF79-4690-8019-891DC2EA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D90D7689-F72F-4E13-AB67-51005A2EB0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735C-376B-4209-ACDE-6A3B5436D77A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8FBE-DF79-4690-8019-891DC2EA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735C-376B-4209-ACDE-6A3B5436D77A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8FBE-DF79-4690-8019-891DC2EA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735C-376B-4209-ACDE-6A3B5436D77A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8FBE-DF79-4690-8019-891DC2EA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735C-376B-4209-ACDE-6A3B5436D77A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8FBE-DF79-4690-8019-891DC2EA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735C-376B-4209-ACDE-6A3B5436D77A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8FBE-DF79-4690-8019-891DC2EA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735C-376B-4209-ACDE-6A3B5436D77A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8FBE-DF79-4690-8019-891DC2EA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735C-376B-4209-ACDE-6A3B5436D77A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8FBE-DF79-4690-8019-891DC2EA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B735C-376B-4209-ACDE-6A3B5436D77A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8FBE-DF79-4690-8019-891DC2EA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B735C-376B-4209-ACDE-6A3B5436D77A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68FBE-DF79-4690-8019-891DC2EAF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wmf"/><Relationship Id="rId5" Type="http://schemas.openxmlformats.org/officeDocument/2006/relationships/image" Target="../media/image9.wmf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pepsi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8229600" cy="4495800"/>
          </a:xfrm>
        </p:spPr>
        <p:txBody>
          <a:bodyPr/>
          <a:lstStyle/>
          <a:p>
            <a:r>
              <a:rPr lang="en-US" sz="3600" dirty="0"/>
              <a:t>A Philosophy Conflicted: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The </a:t>
            </a:r>
            <a:r>
              <a:rPr lang="en-US" sz="3600" dirty="0" smtClean="0"/>
              <a:t>NCAA, Its Member Institutions </a:t>
            </a:r>
            <a:br>
              <a:rPr lang="en-US" sz="3600" dirty="0" smtClean="0"/>
            </a:br>
            <a:r>
              <a:rPr lang="en-US" sz="3600" dirty="0" smtClean="0"/>
              <a:t>&amp; Their Principles</a:t>
            </a: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181600"/>
            <a:ext cx="6172200" cy="14478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Kadie</a:t>
            </a:r>
            <a:r>
              <a:rPr lang="en-US" sz="2000" dirty="0" smtClean="0"/>
              <a:t> </a:t>
            </a:r>
            <a:r>
              <a:rPr lang="en-US" sz="2000" dirty="0"/>
              <a:t>Otto, Ph. D.</a:t>
            </a:r>
          </a:p>
          <a:p>
            <a:r>
              <a:rPr lang="en-US" sz="2000" dirty="0"/>
              <a:t>Associate Professor</a:t>
            </a:r>
          </a:p>
          <a:p>
            <a:r>
              <a:rPr lang="en-US" sz="2000" dirty="0"/>
              <a:t>Western Carolina University</a:t>
            </a:r>
          </a:p>
        </p:txBody>
      </p:sp>
      <p:pic>
        <p:nvPicPr>
          <p:cNvPr id="2058" name="Picture 10" descr="bd05591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219200"/>
            <a:ext cx="2214563" cy="231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Salaries </a:t>
            </a:r>
            <a:br>
              <a:rPr lang="en-US" dirty="0" smtClean="0"/>
            </a:br>
            <a:r>
              <a:rPr lang="en-US" sz="2200" dirty="0" smtClean="0"/>
              <a:t>(USA Today)</a:t>
            </a:r>
            <a:endParaRPr lang="en-US" sz="2200" dirty="0"/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A.D.’s (2011) – 6 make $1 million or more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#1 – Vanderbilt, David Williams = $2.5 million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UCLA, Dan Guerrero = $688K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Arizona, Greg Byrne = $602K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Cal, Sandy Barbour = $460K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Football – Head Coaches (2010)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25 make $2 million or more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60 make $1 million or more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#1 – Alabama, Nick </a:t>
            </a:r>
            <a:r>
              <a:rPr lang="en-US" sz="1600" dirty="0" err="1" smtClean="0"/>
              <a:t>Saban</a:t>
            </a:r>
            <a:r>
              <a:rPr lang="en-US" sz="1600" dirty="0" smtClean="0"/>
              <a:t> = $6 million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Cal , Jeff </a:t>
            </a:r>
            <a:r>
              <a:rPr lang="en-US" sz="1600" dirty="0" err="1" smtClean="0"/>
              <a:t>Tedford</a:t>
            </a:r>
            <a:r>
              <a:rPr lang="en-US" sz="1600" dirty="0" smtClean="0"/>
              <a:t> = $2.3 million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Arizona, Mike Stoops = $1.2 million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UCLA, Rick </a:t>
            </a:r>
            <a:r>
              <a:rPr lang="en-US" sz="1600" dirty="0" err="1" smtClean="0"/>
              <a:t>Neuheisel</a:t>
            </a:r>
            <a:r>
              <a:rPr lang="en-US" sz="1600" dirty="0" smtClean="0"/>
              <a:t> = $1.2 million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pic>
        <p:nvPicPr>
          <p:cNvPr id="79878" name="Picture 6" descr="MPj044502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707905"/>
            <a:ext cx="3033713" cy="3921495"/>
          </a:xfrm>
          <a:prstGeom prst="rect">
            <a:avLst/>
          </a:prstGeom>
          <a:noFill/>
        </p:spPr>
      </p:pic>
      <p:pic>
        <p:nvPicPr>
          <p:cNvPr id="5" name="Picture 3" descr="C:\Users\kotto\AppData\Local\Microsoft\Windows\Temporary Internet Files\Content.IE5\03XYGV4L\MC90044039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286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Show ME the Money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“In 2010, the Texas Longhorns' men's basketball program generated $15.6 million in revenue.”</a:t>
            </a:r>
          </a:p>
          <a:p>
            <a:endParaRPr lang="en-US" dirty="0" smtClean="0"/>
          </a:p>
          <a:p>
            <a:r>
              <a:rPr lang="en-US" dirty="0" smtClean="0"/>
              <a:t>“If this were the NBA, in which players get 57 percent of league revenue, the 13 scholarship players on last year's roster would have been paid an average of $684,102 each.”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2200" i="1" dirty="0" smtClean="0"/>
              <a:t>See </a:t>
            </a:r>
            <a:r>
              <a:rPr lang="en-US" sz="2200" dirty="0" smtClean="0"/>
              <a:t>Tom </a:t>
            </a:r>
            <a:r>
              <a:rPr lang="en-US" sz="2200" dirty="0" err="1" smtClean="0"/>
              <a:t>Farrey</a:t>
            </a:r>
            <a:r>
              <a:rPr lang="en-US" sz="2200" dirty="0" smtClean="0"/>
              <a:t> &amp; Paula </a:t>
            </a:r>
            <a:r>
              <a:rPr lang="en-US" sz="2200" dirty="0" err="1" smtClean="0"/>
              <a:t>Lavigne</a:t>
            </a:r>
            <a:r>
              <a:rPr lang="en-US" sz="2200" dirty="0" smtClean="0"/>
              <a:t>, (March 13, 2011). </a:t>
            </a:r>
            <a:r>
              <a:rPr lang="en-US" sz="2200" i="1" dirty="0" smtClean="0"/>
              <a:t>“Selling the NCAA”.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j02808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152400"/>
            <a:ext cx="1550722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Marxist View of Capitalism</a:t>
            </a:r>
            <a:endParaRPr lang="en-US" dirty="0"/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143000"/>
            <a:ext cx="8308975" cy="5410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600" dirty="0"/>
              <a:t>	</a:t>
            </a:r>
            <a:endParaRPr lang="en-US" sz="2000" dirty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			</a:t>
            </a:r>
            <a:r>
              <a:rPr lang="en-US" sz="2800" dirty="0" smtClean="0"/>
              <a:t>NCAA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200" dirty="0" smtClean="0"/>
              <a:t>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200" dirty="0" smtClean="0"/>
              <a:t>(Human Labor)</a:t>
            </a:r>
            <a:r>
              <a:rPr lang="en-US" sz="2200" dirty="0"/>
              <a:t>					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							 Superstructure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sz="2200" dirty="0"/>
              <a:t>		  </a:t>
            </a:r>
            <a:r>
              <a:rPr lang="en-US" sz="2200" dirty="0" smtClean="0"/>
              <a:t>Athletes</a:t>
            </a:r>
            <a:r>
              <a:rPr lang="en-US" sz="2200" dirty="0"/>
              <a:t>			       </a:t>
            </a:r>
            <a:r>
              <a:rPr lang="en-US" sz="2200" dirty="0" smtClean="0"/>
              <a:t>(NCAA rules</a:t>
            </a:r>
            <a:r>
              <a:rPr lang="en-US" sz="2200" dirty="0"/>
              <a:t>, sanctions, </a:t>
            </a:r>
            <a:r>
              <a:rPr lang="en-US" sz="2200" dirty="0" smtClean="0"/>
              <a:t>	</a:t>
            </a:r>
            <a:r>
              <a:rPr lang="en-US" sz="2200" dirty="0"/>
              <a:t>				</a:t>
            </a:r>
            <a:r>
              <a:rPr lang="en-US" sz="2200" dirty="0" smtClean="0"/>
              <a:t>penalties)</a:t>
            </a:r>
            <a:endParaRPr lang="en-US" sz="22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200" dirty="0"/>
              <a:t>			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200" dirty="0"/>
              <a:t>				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200" dirty="0"/>
              <a:t>					</a:t>
            </a:r>
            <a:r>
              <a:rPr lang="en-US" sz="2800" dirty="0"/>
              <a:t>Social Institutions</a:t>
            </a:r>
            <a:r>
              <a:rPr lang="en-US" sz="2200" dirty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200" dirty="0"/>
              <a:t>					</a:t>
            </a:r>
            <a:r>
              <a:rPr lang="en-US" sz="2200" dirty="0" smtClean="0"/>
              <a:t>(universities, teams, media, politics</a:t>
            </a:r>
            <a:r>
              <a:rPr lang="en-US" sz="2200" dirty="0"/>
              <a:t>)</a:t>
            </a:r>
          </a:p>
          <a:p>
            <a:pPr algn="r">
              <a:lnSpc>
                <a:spcPct val="90000"/>
              </a:lnSpc>
              <a:buFont typeface="Arial" charset="0"/>
              <a:buNone/>
            </a:pPr>
            <a:endParaRPr lang="en-US" sz="2200" dirty="0"/>
          </a:p>
        </p:txBody>
      </p:sp>
      <p:pic>
        <p:nvPicPr>
          <p:cNvPr id="41999" name="Picture 15" descr="j03459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362200"/>
            <a:ext cx="427038" cy="1055688"/>
          </a:xfrm>
          <a:prstGeom prst="rect">
            <a:avLst/>
          </a:prstGeom>
          <a:noFill/>
        </p:spPr>
      </p:pic>
      <p:pic>
        <p:nvPicPr>
          <p:cNvPr id="42000" name="Picture 16" descr="j03503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209800"/>
            <a:ext cx="3429000" cy="3167063"/>
          </a:xfrm>
          <a:prstGeom prst="rect">
            <a:avLst/>
          </a:prstGeom>
          <a:noFill/>
        </p:spPr>
      </p:pic>
      <p:pic>
        <p:nvPicPr>
          <p:cNvPr id="6" name="Picture 5" descr="j028086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1" y="3733800"/>
            <a:ext cx="2192400" cy="3124200"/>
          </a:xfrm>
          <a:prstGeom prst="rect">
            <a:avLst/>
          </a:prstGeom>
          <a:noFill/>
        </p:spPr>
      </p:pic>
      <p:pic>
        <p:nvPicPr>
          <p:cNvPr id="7" name="Picture 10" descr="j02420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0200" y="5029200"/>
            <a:ext cx="1057461" cy="99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H.R. Otto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	Brand’s intent is to </a:t>
            </a:r>
            <a:r>
              <a:rPr lang="en-US" sz="2800" i="1" dirty="0" smtClean="0"/>
              <a:t>decouple</a:t>
            </a:r>
            <a:r>
              <a:rPr lang="en-US" sz="2800" dirty="0" smtClean="0"/>
              <a:t> participants from that in which they participate, so that the status of one does not necessarily apply to the other, and hence, one need not be “ambivalent about </a:t>
            </a:r>
            <a:r>
              <a:rPr lang="en-US" sz="2800" u="sng" dirty="0" smtClean="0"/>
              <a:t>doing the business </a:t>
            </a:r>
            <a:r>
              <a:rPr lang="en-US" sz="2800" dirty="0" smtClean="0"/>
              <a:t>of college sports”.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H. R. Otto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100" dirty="0" smtClean="0"/>
              <a:t>But suppose the product of </a:t>
            </a:r>
            <a:r>
              <a:rPr lang="en-US" sz="3100" b="1" i="1" dirty="0" err="1" smtClean="0"/>
              <a:t>x</a:t>
            </a:r>
            <a:r>
              <a:rPr lang="en-US" sz="3100" dirty="0" err="1" smtClean="0"/>
              <a:t>’s</a:t>
            </a:r>
            <a:r>
              <a:rPr lang="en-US" sz="3100" dirty="0" smtClean="0"/>
              <a:t> activity returns a profit </a:t>
            </a:r>
            <a:r>
              <a:rPr lang="en-US" sz="3100" u="sng" dirty="0" smtClean="0"/>
              <a:t>received by others</a:t>
            </a:r>
            <a:r>
              <a:rPr lang="en-US" sz="3100" dirty="0" smtClean="0"/>
              <a:t>.  Since it is also commonly understood that </a:t>
            </a:r>
            <a:r>
              <a:rPr lang="en-US" sz="3100" i="1" dirty="0" smtClean="0"/>
              <a:t>exploitation</a:t>
            </a:r>
            <a:r>
              <a:rPr lang="en-US" sz="3100" dirty="0" smtClean="0"/>
              <a:t> consists in taking the fruits of another person’s efforts, that is:  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2)  	</a:t>
            </a:r>
            <a:r>
              <a:rPr lang="en-US" b="1" i="1" dirty="0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is exploited if some </a:t>
            </a:r>
            <a:r>
              <a:rPr lang="en-US" b="1" i="1" dirty="0" smtClean="0"/>
              <a:t>y</a:t>
            </a:r>
            <a:r>
              <a:rPr lang="en-US" dirty="0" smtClean="0"/>
              <a:t> other than </a:t>
            </a:r>
            <a:r>
              <a:rPr lang="en-US" b="1" i="1" dirty="0" smtClean="0"/>
              <a:t>x</a:t>
            </a:r>
            <a:r>
              <a:rPr lang="en-US" dirty="0" smtClean="0"/>
              <a:t> receives 			profit generated by </a:t>
            </a:r>
            <a:r>
              <a:rPr lang="en-US" b="1" i="1" dirty="0" err="1" smtClean="0"/>
              <a:t>x</a:t>
            </a:r>
            <a:r>
              <a:rPr lang="en-US" dirty="0" err="1" smtClean="0"/>
              <a:t>’s</a:t>
            </a:r>
            <a:r>
              <a:rPr lang="en-US" dirty="0" smtClean="0"/>
              <a:t> activity,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100" dirty="0" smtClean="0"/>
              <a:t>it follows that although technically </a:t>
            </a:r>
            <a:r>
              <a:rPr lang="en-US" sz="3100" b="1" i="1" dirty="0" smtClean="0"/>
              <a:t>x</a:t>
            </a:r>
            <a:r>
              <a:rPr lang="en-US" sz="3100" dirty="0" smtClean="0"/>
              <a:t> remains an amateur,  </a:t>
            </a:r>
            <a:r>
              <a:rPr lang="en-US" sz="3100" b="1" i="1" dirty="0" smtClean="0"/>
              <a:t>x</a:t>
            </a:r>
            <a:r>
              <a:rPr lang="en-US" sz="3100" dirty="0" smtClean="0"/>
              <a:t> is exploited.  Yet, NCAA Bylaw 2.9 states explicitly that, “student-athletes should be </a:t>
            </a:r>
            <a:r>
              <a:rPr lang="en-US" sz="3100" u="sng" dirty="0" smtClean="0"/>
              <a:t>protected from</a:t>
            </a:r>
            <a:r>
              <a:rPr lang="en-US" sz="3100" dirty="0" smtClean="0"/>
              <a:t> exploitation…”.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H.R. Otto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In commercial contexts, </a:t>
            </a:r>
            <a:r>
              <a:rPr lang="en-US" u="sng" dirty="0" smtClean="0"/>
              <a:t>implications</a:t>
            </a:r>
            <a:r>
              <a:rPr lang="en-US" dirty="0" smtClean="0"/>
              <a:t> of the common definitions of “amateur” and “exploitation” run headlong into conflict with Bylaw 2.9!  Consequently, professor Brand’s “decoupling principle” does not work.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more rigorous definition of “amateur” is needed: </a:t>
            </a:r>
          </a:p>
          <a:p>
            <a:pPr>
              <a:buNone/>
            </a:pPr>
            <a:r>
              <a:rPr lang="en-US" b="1" i="1" dirty="0" smtClean="0"/>
              <a:t>		</a:t>
            </a:r>
          </a:p>
          <a:p>
            <a:pPr>
              <a:buNone/>
            </a:pPr>
            <a:r>
              <a:rPr lang="en-US" b="1" i="1" dirty="0" smtClean="0"/>
              <a:t>		</a:t>
            </a:r>
            <a:r>
              <a:rPr lang="en-US" sz="2800" b="1" i="1" dirty="0" smtClean="0"/>
              <a:t>x</a:t>
            </a:r>
            <a:r>
              <a:rPr lang="en-US" sz="2800" dirty="0" smtClean="0"/>
              <a:t> is an amateur if, and only if, </a:t>
            </a:r>
            <a:r>
              <a:rPr lang="en-US" sz="2800" u="sng" dirty="0" smtClean="0"/>
              <a:t>no one</a:t>
            </a:r>
            <a:r>
              <a:rPr lang="en-US" sz="2800" dirty="0" smtClean="0"/>
              <a:t> receives financial 	benefit from </a:t>
            </a:r>
            <a:r>
              <a:rPr lang="en-US" sz="2800" b="1" i="1" dirty="0" err="1" smtClean="0"/>
              <a:t>x</a:t>
            </a:r>
            <a:r>
              <a:rPr lang="en-US" sz="2800" dirty="0" err="1" smtClean="0"/>
              <a:t>’s</a:t>
            </a:r>
            <a:r>
              <a:rPr lang="en-US" sz="2800" dirty="0" smtClean="0"/>
              <a:t> play, performance or talent.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In other words, if </a:t>
            </a:r>
            <a:r>
              <a:rPr lang="en-US" b="1" i="1" dirty="0" err="1" smtClean="0"/>
              <a:t>x</a:t>
            </a:r>
            <a:r>
              <a:rPr lang="en-US" dirty="0" err="1" smtClean="0"/>
              <a:t>’s</a:t>
            </a:r>
            <a:r>
              <a:rPr lang="en-US" dirty="0" smtClean="0"/>
              <a:t> playing results in an income, even if </a:t>
            </a:r>
            <a:r>
              <a:rPr lang="en-US" b="1" i="1" dirty="0" smtClean="0"/>
              <a:t>x</a:t>
            </a:r>
            <a:r>
              <a:rPr lang="en-US" dirty="0" smtClean="0"/>
              <a:t> isn’t the recipient of the income, </a:t>
            </a:r>
            <a:r>
              <a:rPr lang="en-US" b="1" i="1" dirty="0" err="1" smtClean="0"/>
              <a:t>x</a:t>
            </a:r>
            <a:r>
              <a:rPr lang="en-US" dirty="0" err="1" smtClean="0"/>
              <a:t>’s</a:t>
            </a:r>
            <a:r>
              <a:rPr lang="en-US" dirty="0" smtClean="0"/>
              <a:t> playing –like any other product—</a:t>
            </a:r>
            <a:r>
              <a:rPr lang="en-US" u="sng" dirty="0" smtClean="0"/>
              <a:t>is part of a commercial transaction</a:t>
            </a:r>
            <a:r>
              <a:rPr lang="en-US" dirty="0" smtClean="0"/>
              <a:t>, and, as such, cannot be construed as an amateur activity.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H.R. Otto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400" dirty="0" smtClean="0"/>
              <a:t>In such circumstances, </a:t>
            </a:r>
            <a:r>
              <a:rPr lang="en-US" sz="3400" b="1" i="1" dirty="0" err="1" smtClean="0"/>
              <a:t>x</a:t>
            </a:r>
            <a:r>
              <a:rPr lang="en-US" sz="3400" dirty="0" err="1" smtClean="0"/>
              <a:t>’s</a:t>
            </a:r>
            <a:r>
              <a:rPr lang="en-US" sz="3400" dirty="0" smtClean="0"/>
              <a:t> playing is not an amateur activity, </a:t>
            </a:r>
            <a:r>
              <a:rPr lang="en-US" sz="3400" u="sng" dirty="0" smtClean="0"/>
              <a:t>nor, therefore, is </a:t>
            </a:r>
            <a:r>
              <a:rPr lang="en-US" sz="3400" b="1" i="1" u="sng" dirty="0" smtClean="0"/>
              <a:t>x</a:t>
            </a:r>
            <a:r>
              <a:rPr lang="en-US" sz="3400" u="sng" dirty="0" smtClean="0"/>
              <a:t> an amateur</a:t>
            </a:r>
            <a:r>
              <a:rPr lang="en-US" sz="3400" dirty="0" smtClean="0"/>
              <a:t>. 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	Much worse, </a:t>
            </a:r>
            <a:r>
              <a:rPr lang="en-US" sz="3400" b="1" i="1" dirty="0" smtClean="0"/>
              <a:t>x</a:t>
            </a:r>
            <a:r>
              <a:rPr lang="en-US" sz="3400" dirty="0" smtClean="0"/>
              <a:t> is actually a victim of exploitation by the very party—the NCAA—charged with protecting </a:t>
            </a:r>
            <a:r>
              <a:rPr lang="en-US" sz="3400" b="1" i="1" dirty="0" smtClean="0"/>
              <a:t>x</a:t>
            </a:r>
            <a:r>
              <a:rPr lang="en-US" sz="3400" dirty="0" smtClean="0"/>
              <a:t> from exploitation…even as </a:t>
            </a:r>
            <a:r>
              <a:rPr lang="en-US" sz="3400" b="1" i="1" dirty="0" err="1" smtClean="0"/>
              <a:t>x</a:t>
            </a:r>
            <a:r>
              <a:rPr lang="en-US" sz="3400" dirty="0" err="1" smtClean="0"/>
              <a:t>’s</a:t>
            </a:r>
            <a:r>
              <a:rPr lang="en-US" sz="3400" dirty="0" smtClean="0"/>
              <a:t> status mutates from amateur to professional, a professional whose income producing ability is being altogether expropriated. 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	Fame, reputation, adulation, and the like, which accrue of necessity to the player </a:t>
            </a:r>
            <a:r>
              <a:rPr lang="en-US" sz="3400" u="sng" dirty="0" smtClean="0"/>
              <a:t>are not remuneration</a:t>
            </a:r>
            <a:r>
              <a:rPr lang="en-US" sz="3400" dirty="0" smtClean="0"/>
              <a:t>.  Although such psychic reward does not militate against </a:t>
            </a:r>
            <a:r>
              <a:rPr lang="en-US" sz="3400" b="1" i="1" dirty="0" err="1" smtClean="0"/>
              <a:t>x</a:t>
            </a:r>
            <a:r>
              <a:rPr lang="en-US" sz="3400" dirty="0" err="1" smtClean="0"/>
              <a:t>’s</a:t>
            </a:r>
            <a:r>
              <a:rPr lang="en-US" sz="3400" dirty="0" smtClean="0"/>
              <a:t> status as amateur, </a:t>
            </a:r>
            <a:r>
              <a:rPr lang="en-US" sz="3400" u="sng" dirty="0" smtClean="0"/>
              <a:t>profit to the business certainly does</a:t>
            </a:r>
            <a:r>
              <a:rPr lang="en-US" sz="34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What About the Academic Cost?</a:t>
            </a:r>
            <a:br>
              <a:rPr lang="en-US" sz="4000" dirty="0" smtClean="0"/>
            </a:br>
            <a:r>
              <a:rPr lang="en-US" sz="2200" dirty="0" smtClean="0"/>
              <a:t>(Simon, 2004)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Do “big-time” intercollegiate athletics actually harm the academic and educational functions of the university? </a:t>
            </a:r>
          </a:p>
          <a:p>
            <a:endParaRPr lang="en-US" dirty="0"/>
          </a:p>
          <a:p>
            <a:r>
              <a:rPr lang="en-US" dirty="0" smtClean="0"/>
              <a:t>If the purpose of athletic participation becomes winning for the sake of external goods, such as visibility and financial support, won’t </a:t>
            </a:r>
            <a:r>
              <a:rPr lang="en-US" u="sng" dirty="0" smtClean="0"/>
              <a:t>athletes come to be viewed as mere </a:t>
            </a:r>
            <a:r>
              <a:rPr lang="en-US" b="1" i="1" u="sng" dirty="0" smtClean="0"/>
              <a:t>means</a:t>
            </a:r>
            <a:r>
              <a:rPr lang="en-US" u="sng" dirty="0" smtClean="0"/>
              <a:t> to that </a:t>
            </a:r>
            <a:r>
              <a:rPr lang="en-US" b="1" i="1" u="sng" dirty="0" smtClean="0"/>
              <a:t>end</a:t>
            </a:r>
            <a:r>
              <a:rPr lang="en-US" u="sng" dirty="0" smtClean="0"/>
              <a:t> rather than as students to be educated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Athlete</a:t>
            </a:r>
            <a:r>
              <a:rPr lang="en-US" dirty="0" smtClean="0"/>
              <a:t>-</a:t>
            </a:r>
            <a:r>
              <a:rPr lang="en-US" sz="2800" dirty="0" smtClean="0"/>
              <a:t>Student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65% of athletes believe that their G.P.A. would be higher if they did not participate in a varsity sport</a:t>
            </a:r>
          </a:p>
          <a:p>
            <a:endParaRPr lang="en-US" dirty="0" smtClean="0"/>
          </a:p>
          <a:p>
            <a:r>
              <a:rPr lang="en-US" dirty="0" smtClean="0"/>
              <a:t>When asked to respond to the statement, "I view myself more as an athlete than as a student" 62% of athletes responded that they strongly agreed, agreed or somewhat agreed with the statement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i="1" dirty="0" smtClean="0"/>
              <a:t>See</a:t>
            </a:r>
            <a:r>
              <a:rPr lang="en-US" sz="2000" dirty="0" smtClean="0"/>
              <a:t> “</a:t>
            </a:r>
            <a:r>
              <a:rPr lang="en-US" sz="2000" dirty="0" err="1" smtClean="0"/>
              <a:t>Potuto</a:t>
            </a:r>
            <a:r>
              <a:rPr lang="en-US" sz="2000" dirty="0" smtClean="0"/>
              <a:t> and O’Hanlon (2006) “National Study of Student Athletes Regarding Their Experiences as College Students”</a:t>
            </a:r>
          </a:p>
          <a:p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 rot="10800000" flipV="1">
            <a:off x="3505200" y="381000"/>
            <a:ext cx="3048000" cy="838200"/>
          </a:xfrm>
          <a:prstGeom prst="bentConnector3">
            <a:avLst>
              <a:gd name="adj1" fmla="val 47465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Opportunity</a:t>
            </a:r>
            <a:r>
              <a:rPr lang="en-US" dirty="0" smtClean="0"/>
              <a:t> to Earn an Education?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endParaRPr lang="en-US" sz="3800" dirty="0" smtClean="0"/>
          </a:p>
          <a:p>
            <a:r>
              <a:rPr lang="en-US" sz="3800" dirty="0" smtClean="0"/>
              <a:t>Athletic Financial Aid Contract</a:t>
            </a:r>
          </a:p>
          <a:p>
            <a:pPr algn="ctr">
              <a:buNone/>
            </a:pPr>
            <a:r>
              <a:rPr lang="en-US" sz="2400" dirty="0" smtClean="0"/>
              <a:t>“University (</a:t>
            </a:r>
            <a:r>
              <a:rPr lang="en-US" sz="2400" i="1" dirty="0" smtClean="0"/>
              <a:t>x</a:t>
            </a:r>
            <a:r>
              <a:rPr lang="en-US" sz="2400" dirty="0" smtClean="0"/>
              <a:t>) hereby awards you a grant-in-aid to </a:t>
            </a:r>
          </a:p>
          <a:p>
            <a:pPr algn="ctr">
              <a:buNone/>
            </a:pPr>
            <a:r>
              <a:rPr lang="en-US" sz="2400" b="1" i="1" dirty="0" smtClean="0"/>
              <a:t>	enable</a:t>
            </a:r>
            <a:r>
              <a:rPr lang="en-US" sz="2400" dirty="0" smtClean="0"/>
              <a:t> you to further your education…..”</a:t>
            </a:r>
          </a:p>
          <a:p>
            <a:pPr algn="ctr">
              <a:buNone/>
            </a:pPr>
            <a:endParaRPr lang="en-US" sz="2400" dirty="0"/>
          </a:p>
          <a:p>
            <a:pPr>
              <a:buFont typeface="Arial" charset="0"/>
              <a:buChar char="•"/>
            </a:pPr>
            <a:r>
              <a:rPr lang="en-US" sz="2400" dirty="0" smtClean="0"/>
              <a:t>Academic clustering effectively </a:t>
            </a:r>
            <a:r>
              <a:rPr lang="en-US" sz="2400" b="1" i="1" dirty="0" smtClean="0"/>
              <a:t>dis</a:t>
            </a:r>
            <a:r>
              <a:rPr lang="en-US" sz="2400" dirty="0" smtClean="0"/>
              <a:t>ables a student from furthering his education</a:t>
            </a:r>
          </a:p>
          <a:p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pPr algn="l"/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i="1" dirty="0" smtClean="0"/>
              <a:t>Entertainment</a:t>
            </a:r>
            <a:r>
              <a:rPr lang="en-US" sz="5400" dirty="0" smtClean="0"/>
              <a:t> </a:t>
            </a:r>
            <a:r>
              <a:rPr lang="en-US" sz="6000" dirty="0" smtClean="0"/>
              <a:t>U.</a:t>
            </a:r>
            <a:br>
              <a:rPr lang="en-US" sz="6000" dirty="0" smtClean="0"/>
            </a:br>
            <a:r>
              <a:rPr lang="en-US" sz="2800" dirty="0" smtClean="0"/>
              <a:t>   		             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American universities are discovering their “latest and growing responsibility—namely to provide public entertainment.”</a:t>
            </a:r>
          </a:p>
          <a:p>
            <a:endParaRPr lang="en-US" dirty="0" smtClean="0"/>
          </a:p>
          <a:p>
            <a:r>
              <a:rPr lang="en-US" dirty="0" smtClean="0"/>
              <a:t>“…Of all the instrumentalities which universities have for entertaining the public, </a:t>
            </a:r>
            <a:r>
              <a:rPr lang="en-US" u="sng" dirty="0" smtClean="0"/>
              <a:t>the most effective is athletics</a:t>
            </a:r>
            <a:r>
              <a:rPr lang="en-US" dirty="0" smtClean="0"/>
              <a:t>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100" dirty="0" smtClean="0"/>
              <a:t>F</a:t>
            </a:r>
            <a:r>
              <a:rPr lang="en-US" sz="2100" dirty="0" smtClean="0"/>
              <a:t>ormer </a:t>
            </a:r>
            <a:r>
              <a:rPr lang="en-US" sz="2100" dirty="0" smtClean="0"/>
              <a:t>president of the University of New Hampshire and LSU, </a:t>
            </a:r>
            <a:r>
              <a:rPr lang="en-US" sz="2100" dirty="0" smtClean="0"/>
              <a:t>Harold </a:t>
            </a:r>
            <a:r>
              <a:rPr lang="en-US" sz="2100" dirty="0" smtClean="0"/>
              <a:t>W. Stoke, </a:t>
            </a:r>
            <a:endParaRPr lang="en-US" sz="2100" dirty="0" smtClean="0"/>
          </a:p>
          <a:p>
            <a:pPr>
              <a:buNone/>
            </a:pPr>
            <a:r>
              <a:rPr lang="en-US" sz="2100" dirty="0" smtClean="0"/>
              <a:t>wrote </a:t>
            </a:r>
            <a:r>
              <a:rPr lang="en-US" sz="2100" dirty="0" smtClean="0"/>
              <a:t>the above in the </a:t>
            </a:r>
            <a:r>
              <a:rPr lang="en-US" sz="2100" i="1" dirty="0" smtClean="0"/>
              <a:t>Atlantic Monthly </a:t>
            </a:r>
            <a:r>
              <a:rPr lang="en-US" sz="2100" dirty="0" smtClean="0"/>
              <a:t>(in French, 2004). </a:t>
            </a:r>
            <a:endParaRPr lang="en-US" sz="2100" dirty="0"/>
          </a:p>
        </p:txBody>
      </p:sp>
      <p:pic>
        <p:nvPicPr>
          <p:cNvPr id="30724" name="Picture 4" descr="C:\Users\kotto\AppData\Local\Microsoft\Windows\Temporary Internet Files\Content.IE5\NNO9E38I\MP90042245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04800"/>
            <a:ext cx="2438400" cy="1773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304800" y="990600"/>
          <a:ext cx="8534400" cy="487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Cal</a:t>
            </a:r>
            <a:r>
              <a:rPr lang="en-US" dirty="0" smtClean="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Clustered major = American Studies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Football		Student Body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         38% 			     1%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228600" y="762000"/>
          <a:ext cx="8686800" cy="533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381000" y="1071563"/>
          <a:ext cx="8382000" cy="4789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UCLA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Clustered major = History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Football		Student Body</a:t>
            </a:r>
          </a:p>
          <a:p>
            <a:pPr>
              <a:buNone/>
            </a:pPr>
            <a:r>
              <a:rPr lang="en-US" dirty="0" smtClean="0"/>
              <a:t>		         62% 			    5%</a:t>
            </a:r>
          </a:p>
          <a:p>
            <a:pPr eaLnBrk="1" hangingPunct="1"/>
            <a:endParaRPr lang="en-US" sz="2000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304800" y="854075"/>
          <a:ext cx="8534400" cy="514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304800" y="747713"/>
          <a:ext cx="8534400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UCLA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“Major” did not match with “Career Goal”</a:t>
            </a:r>
          </a:p>
          <a:p>
            <a:pPr lvl="1">
              <a:buNone/>
            </a:pPr>
            <a:endParaRPr lang="en-US" sz="2400" dirty="0" smtClean="0"/>
          </a:p>
          <a:p>
            <a:pPr lvl="2"/>
            <a:r>
              <a:rPr lang="en-US" sz="2000" dirty="0" smtClean="0"/>
              <a:t>M – History – Civil Engineer</a:t>
            </a:r>
          </a:p>
          <a:p>
            <a:pPr lvl="2"/>
            <a:r>
              <a:rPr lang="en-US" sz="2000" dirty="0" smtClean="0"/>
              <a:t>M – History – Computer Designer</a:t>
            </a:r>
          </a:p>
          <a:p>
            <a:pPr lvl="2"/>
            <a:r>
              <a:rPr lang="en-US" sz="2000" dirty="0" smtClean="0"/>
              <a:t>M – History – TV Sports Announcer</a:t>
            </a:r>
          </a:p>
          <a:p>
            <a:pPr lvl="2"/>
            <a:r>
              <a:rPr lang="en-US" sz="2000" dirty="0" smtClean="0"/>
              <a:t>M – Sociology – Architectural Engineer</a:t>
            </a:r>
            <a:endParaRPr lang="en-US" dirty="0" smtClean="0"/>
          </a:p>
          <a:p>
            <a:pPr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USC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Clustered major (a) = Sociology</a:t>
            </a:r>
          </a:p>
          <a:p>
            <a:pPr algn="ctr">
              <a:buNone/>
            </a:pPr>
            <a:r>
              <a:rPr lang="en-US" sz="2400" dirty="0" smtClean="0"/>
              <a:t>Clustered major (b) = Public Policy, Management &amp; Planning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Football			Student Body</a:t>
            </a:r>
          </a:p>
          <a:p>
            <a:pPr>
              <a:buNone/>
            </a:pPr>
            <a:r>
              <a:rPr lang="en-US" sz="2400" dirty="0" smtClean="0"/>
              <a:t>		        (a) 34% 				 1.6%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	        (b) 27%				 3%	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228600" y="584200"/>
          <a:ext cx="8610600" cy="568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NCAA Bylaws</a:t>
            </a:r>
            <a:endParaRPr lang="en-US" sz="3600" dirty="0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71600"/>
            <a:ext cx="8613775" cy="533400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1.3.1 - Fundamental Policy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200" dirty="0" smtClean="0"/>
              <a:t>A basic purpose of the NCAA is to maintain intercollegiate athletics as an </a:t>
            </a:r>
            <a:r>
              <a:rPr lang="en-US" sz="2200" u="sng" dirty="0" smtClean="0"/>
              <a:t>integral part of the educational program </a:t>
            </a:r>
            <a:r>
              <a:rPr lang="en-US" sz="2200" dirty="0" smtClean="0"/>
              <a:t>and the </a:t>
            </a:r>
            <a:r>
              <a:rPr lang="en-US" sz="2200" u="sng" dirty="0" smtClean="0"/>
              <a:t>athlete as an integral part of the student body</a:t>
            </a:r>
            <a:r>
              <a:rPr lang="en-US" sz="2200" dirty="0" smtClean="0"/>
              <a:t>, and by so doing, </a:t>
            </a:r>
            <a:r>
              <a:rPr lang="en-US" sz="2200" u="sng" dirty="0" smtClean="0"/>
              <a:t>retain a clear line of demarcation</a:t>
            </a:r>
            <a:r>
              <a:rPr lang="en-US" sz="2200" dirty="0" smtClean="0"/>
              <a:t> between intercollegiate athletics and professional sports.</a:t>
            </a:r>
          </a:p>
          <a:p>
            <a:pPr>
              <a:buFont typeface="Arial" charset="0"/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2.9 - The Principle of Amateurism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200" dirty="0" smtClean="0"/>
              <a:t>Student-athletes shall be </a:t>
            </a:r>
            <a:r>
              <a:rPr lang="en-US" sz="2200" u="sng" dirty="0" smtClean="0"/>
              <a:t>amateurs</a:t>
            </a:r>
            <a:r>
              <a:rPr lang="en-US" sz="2200" dirty="0" smtClean="0"/>
              <a:t> in an intercollegiate sport, and their </a:t>
            </a:r>
            <a:r>
              <a:rPr lang="en-US" sz="2200" u="sng" dirty="0" smtClean="0"/>
              <a:t>participation should be motivated primarily by education </a:t>
            </a:r>
            <a:r>
              <a:rPr lang="en-US" sz="2200" dirty="0" smtClean="0"/>
              <a:t>and by the physical, mental and social benefits to be derived.  Student participation in intercollegiate athletics is an </a:t>
            </a:r>
            <a:r>
              <a:rPr lang="en-US" sz="2200" u="sng" dirty="0" smtClean="0"/>
              <a:t>avocation</a:t>
            </a:r>
            <a:r>
              <a:rPr lang="en-US" sz="2200" dirty="0" smtClean="0"/>
              <a:t>, and student-athletes </a:t>
            </a:r>
            <a:r>
              <a:rPr lang="en-US" sz="2200" u="sng" dirty="0" smtClean="0"/>
              <a:t>should be protected from exploitation </a:t>
            </a:r>
            <a:r>
              <a:rPr lang="en-US" sz="2200" dirty="0" smtClean="0"/>
              <a:t>by professional and commercial enterprises. </a:t>
            </a:r>
          </a:p>
          <a:p>
            <a:pPr>
              <a:buFont typeface="Arial" charset="0"/>
              <a:buNone/>
            </a:pPr>
            <a:endParaRPr lang="en-US" sz="2800" dirty="0" smtClean="0"/>
          </a:p>
          <a:p>
            <a:pPr algn="ctr">
              <a:buFont typeface="Arial" charset="0"/>
              <a:buNone/>
            </a:pPr>
            <a:endParaRPr lang="en-US" sz="2800" dirty="0"/>
          </a:p>
          <a:p>
            <a:pPr algn="r">
              <a:buFont typeface="Arial" charset="0"/>
              <a:buNone/>
            </a:pPr>
            <a:endParaRPr lang="en-US" sz="2400" dirty="0"/>
          </a:p>
        </p:txBody>
      </p:sp>
      <p:pic>
        <p:nvPicPr>
          <p:cNvPr id="28674" name="Picture 2" descr="C:\Users\kotto\AppData\Local\Microsoft\Windows\Temporary Internet Files\Content.IE5\X20BVL6A\MC90036301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52998" y="304799"/>
            <a:ext cx="1710002" cy="1858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304800" y="411163"/>
          <a:ext cx="8610600" cy="611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457200"/>
            <a:ext cx="8842375" cy="9144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Does the current </a:t>
            </a:r>
            <a:r>
              <a:rPr lang="en-US" sz="2800" dirty="0"/>
              <a:t>state of </a:t>
            </a:r>
            <a:r>
              <a:rPr lang="en-US" sz="2800" dirty="0" smtClean="0"/>
              <a:t>“big-time” </a:t>
            </a:r>
            <a:r>
              <a:rPr lang="en-US" sz="2800" dirty="0"/>
              <a:t>college </a:t>
            </a:r>
            <a:r>
              <a:rPr lang="en-US" sz="2800" dirty="0" smtClean="0"/>
              <a:t>sport represent </a:t>
            </a:r>
            <a:r>
              <a:rPr lang="en-US" sz="2800" dirty="0"/>
              <a:t>the triumph of </a:t>
            </a:r>
            <a:r>
              <a:rPr lang="en-US" sz="2800" dirty="0" smtClean="0"/>
              <a:t>commercialism </a:t>
            </a:r>
            <a:r>
              <a:rPr lang="en-US" sz="2800" dirty="0"/>
              <a:t>over </a:t>
            </a:r>
            <a:r>
              <a:rPr lang="en-US" sz="2800" dirty="0" smtClean="0"/>
              <a:t>education?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67587" name="Picture 3" descr="bd0699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4576763" cy="5105400"/>
          </a:xfrm>
          <a:prstGeom prst="rect">
            <a:avLst/>
          </a:prstGeom>
          <a:noFill/>
        </p:spPr>
      </p:pic>
      <p:pic>
        <p:nvPicPr>
          <p:cNvPr id="67588" name="Picture 4" descr="bd0699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143000"/>
            <a:ext cx="4576763" cy="5105400"/>
          </a:xfrm>
          <a:prstGeom prst="rect">
            <a:avLst/>
          </a:prstGeom>
          <a:noFill/>
        </p:spPr>
      </p:pic>
      <p:pic>
        <p:nvPicPr>
          <p:cNvPr id="67589" name="Picture 5" descr="bd0699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1219200"/>
            <a:ext cx="4576762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Academic Primacy</a:t>
            </a:r>
            <a:br>
              <a:rPr lang="en-US" dirty="0" smtClean="0"/>
            </a:br>
            <a:r>
              <a:rPr lang="en-US" sz="2000" dirty="0" smtClean="0"/>
              <a:t>(The Drake Group Proposals)</a:t>
            </a:r>
            <a:endParaRPr lang="en-US" sz="2000" dirty="0"/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143000"/>
            <a:ext cx="8540750" cy="5410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en-US" sz="3400" b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7200" b="1" dirty="0" smtClean="0"/>
              <a:t>Academic Transparency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i="1" dirty="0" smtClean="0"/>
              <a:t>Ensure that universities provide accountability of trustees, administrators and faculty by public transparency of such things as a student's academic major, academic advisor, courses listed by academic major, general education requirements, electives, course grade point average (GPA) and instructor-without revealing the names of individual students.</a:t>
            </a:r>
            <a:endParaRPr lang="en-US" sz="7200" i="1" dirty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7200" b="1" i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7200" b="1" dirty="0" smtClean="0"/>
              <a:t>Academic Priority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i="1" dirty="0" smtClean="0"/>
              <a:t>Require students to maintain a cumulative GPA of 2.0 each semester to continue participation in intercollegiate athletics.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i="1" dirty="0" smtClean="0"/>
              <a:t>Make the location and control of academic counseling and support services for athletes the same as for all students.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i="1" dirty="0" smtClean="0"/>
              <a:t>Establish university policies that will ensure that athletic contests and practices do not conflict with scheduled classes.</a:t>
            </a:r>
            <a:endParaRPr lang="en-US" sz="7200" i="1" dirty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7200" b="1" i="1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7200" b="1" dirty="0" smtClean="0"/>
              <a:t>Academic-Based Participation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i="1" dirty="0" smtClean="0"/>
              <a:t>Replace one-year renewable scholarships with need-based financial aid (or) with multi-year athletic scholarships that extend to graduation (five year maximum).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i="1" dirty="0" smtClean="0"/>
              <a:t>Require one year in residency before an athlete can participate in intercollegiate sport. This rule would apply to transfer students as well as to first year students.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72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40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4000" dirty="0"/>
              <a:t>	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Means of Production Relationship</a:t>
            </a:r>
            <a:endParaRPr lang="en-US" sz="3600" dirty="0"/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37575" cy="50292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dirty="0"/>
          </a:p>
          <a:p>
            <a:pPr>
              <a:buFont typeface="Arial" charset="0"/>
              <a:buNone/>
            </a:pPr>
            <a:r>
              <a:rPr lang="en-US" dirty="0"/>
              <a:t>Bourgeoisie/Owners (NCAA)</a:t>
            </a:r>
          </a:p>
          <a:p>
            <a:pPr algn="ctr">
              <a:buFont typeface="Arial" charset="0"/>
              <a:buNone/>
            </a:pPr>
            <a:endParaRPr lang="en-US" dirty="0"/>
          </a:p>
          <a:p>
            <a:pPr algn="ctr">
              <a:buFont typeface="Arial" charset="0"/>
              <a:buNone/>
            </a:pPr>
            <a:endParaRPr lang="en-US" dirty="0"/>
          </a:p>
          <a:p>
            <a:pPr algn="ctr">
              <a:buFont typeface="Arial" charset="0"/>
              <a:buNone/>
            </a:pPr>
            <a:endParaRPr lang="en-US" dirty="0"/>
          </a:p>
          <a:p>
            <a:pPr algn="ctr"/>
            <a:endParaRPr lang="en-US" dirty="0"/>
          </a:p>
          <a:p>
            <a:pPr algn="r">
              <a:buNone/>
            </a:pPr>
            <a:r>
              <a:rPr lang="en-US" dirty="0" smtClean="0"/>
              <a:t>Proletariat/Workers (Athletes)</a:t>
            </a:r>
            <a:endParaRPr lang="en-US" dirty="0"/>
          </a:p>
          <a:p>
            <a:pPr algn="r">
              <a:buFont typeface="Arial" charset="0"/>
              <a:buNone/>
            </a:pPr>
            <a:r>
              <a:rPr lang="en-US" sz="2000" dirty="0"/>
              <a:t>(</a:t>
            </a:r>
            <a:r>
              <a:rPr lang="en-US" sz="2000" dirty="0" smtClean="0"/>
              <a:t>NCPA – National College Players Association)</a:t>
            </a:r>
          </a:p>
        </p:txBody>
      </p:sp>
      <p:pic>
        <p:nvPicPr>
          <p:cNvPr id="66564" name="Picture 4" descr="bd0699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276600"/>
            <a:ext cx="8382000" cy="1560513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rot="5400000">
            <a:off x="3352800" y="3962400"/>
            <a:ext cx="243840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582194" y="3885406"/>
            <a:ext cx="243840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(2006)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“…‘</a:t>
            </a:r>
            <a:r>
              <a:rPr lang="en-US" u="sng" dirty="0" smtClean="0"/>
              <a:t>Amateur</a:t>
            </a:r>
            <a:r>
              <a:rPr lang="en-US" u="sng" dirty="0"/>
              <a:t>’ defines the participants, not the enterprise</a:t>
            </a:r>
            <a:r>
              <a:rPr lang="en-US" dirty="0"/>
              <a:t>. </a:t>
            </a:r>
            <a:r>
              <a:rPr lang="en-US" dirty="0" smtClean="0"/>
              <a:t> We </a:t>
            </a:r>
            <a:r>
              <a:rPr lang="en-US" dirty="0"/>
              <a:t>should not be ambivalent about doing the business of college </a:t>
            </a:r>
            <a:r>
              <a:rPr lang="en-US" dirty="0" smtClean="0"/>
              <a:t>sports.”</a:t>
            </a:r>
            <a:endParaRPr lang="en-US" dirty="0"/>
          </a:p>
        </p:txBody>
      </p:sp>
      <p:pic>
        <p:nvPicPr>
          <p:cNvPr id="4" name="Picture 4" descr="C:\Users\kotto\AppData\Local\Microsoft\Windows\Temporary Internet Files\Content.IE5\03XYGV4L\MC90005663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1905000" cy="2063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H.R. Otto (2010)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Professor Brand assumed the ordinary definition of “amateur”, which defines an “amateur” as </a:t>
            </a:r>
            <a:r>
              <a:rPr lang="en-US" u="sng" dirty="0" smtClean="0"/>
              <a:t>one who gets </a:t>
            </a:r>
            <a:r>
              <a:rPr lang="en-US" b="1" u="sng" dirty="0" smtClean="0"/>
              <a:t>no share of any financial return produced by one’s activity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  <p:pic>
        <p:nvPicPr>
          <p:cNvPr id="33794" name="Picture 2" descr="C:\Users\kotto\AppData\Local\Microsoft\Windows\Temporary Internet Files\Content.IE5\2WCMQ8S8\MC90013959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962400"/>
            <a:ext cx="1958885" cy="261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Benefits of Brand’s Definition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TV Contracts &amp; Networks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NCAA </a:t>
            </a:r>
            <a:r>
              <a:rPr lang="en-US" dirty="0"/>
              <a:t>DI Men’s Basketball </a:t>
            </a:r>
            <a:r>
              <a:rPr lang="en-US" dirty="0" smtClean="0"/>
              <a:t>Tourney </a:t>
            </a:r>
            <a:r>
              <a:rPr lang="en-US" dirty="0"/>
              <a:t>with CBS &amp; Turner </a:t>
            </a:r>
            <a:r>
              <a:rPr lang="en-US" dirty="0" smtClean="0"/>
              <a:t>Broadcasting</a:t>
            </a:r>
            <a:endParaRPr lang="en-US" b="1" dirty="0"/>
          </a:p>
          <a:p>
            <a:pPr lvl="1">
              <a:lnSpc>
                <a:spcPct val="90000"/>
              </a:lnSpc>
              <a:buNone/>
            </a:pPr>
            <a:r>
              <a:rPr lang="en-US" b="1" dirty="0" smtClean="0"/>
              <a:t>	$</a:t>
            </a:r>
            <a:r>
              <a:rPr lang="en-US" b="1" dirty="0"/>
              <a:t>10.8 billion</a:t>
            </a:r>
            <a:r>
              <a:rPr lang="en-US" dirty="0"/>
              <a:t>, 14 yrs. = </a:t>
            </a:r>
            <a:r>
              <a:rPr lang="en-US" b="1" dirty="0"/>
              <a:t>$771 million p/yr</a:t>
            </a:r>
            <a:r>
              <a:rPr lang="en-US" b="1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r>
              <a:rPr lang="en-US" dirty="0" smtClean="0"/>
              <a:t>Longhorn Network</a:t>
            </a:r>
          </a:p>
          <a:p>
            <a:r>
              <a:rPr lang="en-US" dirty="0" smtClean="0"/>
              <a:t>Big 10 Television</a:t>
            </a:r>
          </a:p>
          <a:p>
            <a:r>
              <a:rPr lang="en-US" dirty="0" smtClean="0"/>
              <a:t>Pac-12 Multimedia</a:t>
            </a:r>
          </a:p>
          <a:p>
            <a:r>
              <a:rPr lang="en-US" dirty="0" smtClean="0"/>
              <a:t>ACC Television Partners</a:t>
            </a:r>
          </a:p>
          <a:p>
            <a:r>
              <a:rPr lang="en-US" dirty="0" smtClean="0"/>
              <a:t>SEC-TV</a:t>
            </a:r>
          </a:p>
          <a:p>
            <a:r>
              <a:rPr lang="en-US" dirty="0" smtClean="0"/>
              <a:t>BIGEAST.tv</a:t>
            </a:r>
          </a:p>
          <a:p>
            <a:pPr lvl="1"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  <p:pic>
        <p:nvPicPr>
          <p:cNvPr id="29699" name="Picture 3" descr="C:\Users\kotto\AppData\Local\Microsoft\Windows\Temporary Internet Files\Content.IE5\03XYGV4L\MC90044039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7620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NCAA Licensee Contract Agreements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219200"/>
            <a:ext cx="43434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000"/>
          </a:p>
          <a:p>
            <a:pPr>
              <a:lnSpc>
                <a:spcPct val="80000"/>
              </a:lnSpc>
            </a:pPr>
            <a:r>
              <a:rPr lang="en-US" sz="1600"/>
              <a:t>5th &amp; Ocean Clothing</a:t>
            </a:r>
          </a:p>
          <a:p>
            <a:pPr>
              <a:lnSpc>
                <a:spcPct val="80000"/>
              </a:lnSpc>
            </a:pPr>
            <a:r>
              <a:rPr lang="en-US" sz="1600"/>
              <a:t>Action Images</a:t>
            </a:r>
          </a:p>
          <a:p>
            <a:pPr>
              <a:lnSpc>
                <a:spcPct val="80000"/>
              </a:lnSpc>
            </a:pPr>
            <a:r>
              <a:rPr lang="en-US" sz="1600"/>
              <a:t>Action Performance</a:t>
            </a:r>
          </a:p>
          <a:p>
            <a:pPr>
              <a:lnSpc>
                <a:spcPct val="80000"/>
              </a:lnSpc>
            </a:pPr>
            <a:r>
              <a:rPr lang="en-US" sz="1600"/>
              <a:t>Berry Plastics</a:t>
            </a:r>
          </a:p>
          <a:p>
            <a:pPr>
              <a:lnSpc>
                <a:spcPct val="80000"/>
              </a:lnSpc>
            </a:pPr>
            <a:r>
              <a:rPr lang="en-US" sz="1600"/>
              <a:t>Brine</a:t>
            </a:r>
          </a:p>
          <a:p>
            <a:pPr>
              <a:lnSpc>
                <a:spcPct val="80000"/>
              </a:lnSpc>
            </a:pPr>
            <a:r>
              <a:rPr lang="en-US" sz="1600"/>
              <a:t>Champion Products</a:t>
            </a:r>
          </a:p>
          <a:p>
            <a:pPr>
              <a:lnSpc>
                <a:spcPct val="80000"/>
              </a:lnSpc>
            </a:pPr>
            <a:r>
              <a:rPr lang="en-US" sz="1600"/>
              <a:t>The Cotton Exchange</a:t>
            </a:r>
          </a:p>
          <a:p>
            <a:pPr>
              <a:lnSpc>
                <a:spcPct val="80000"/>
              </a:lnSpc>
            </a:pPr>
            <a:r>
              <a:rPr lang="en-US" sz="1600"/>
              <a:t>Cutter &amp; Buck</a:t>
            </a:r>
          </a:p>
          <a:p>
            <a:pPr>
              <a:lnSpc>
                <a:spcPct val="80000"/>
              </a:lnSpc>
            </a:pPr>
            <a:r>
              <a:rPr lang="en-US" sz="1600"/>
              <a:t>EA Sports Basketball</a:t>
            </a:r>
          </a:p>
          <a:p>
            <a:pPr>
              <a:lnSpc>
                <a:spcPct val="80000"/>
              </a:lnSpc>
            </a:pPr>
            <a:r>
              <a:rPr lang="en-US" sz="1600"/>
              <a:t>EA Sports Football</a:t>
            </a:r>
          </a:p>
          <a:p>
            <a:pPr>
              <a:lnSpc>
                <a:spcPct val="80000"/>
              </a:lnSpc>
            </a:pPr>
            <a:r>
              <a:rPr lang="en-US" sz="1600"/>
              <a:t>K2</a:t>
            </a:r>
          </a:p>
          <a:p>
            <a:pPr>
              <a:lnSpc>
                <a:spcPct val="80000"/>
              </a:lnSpc>
            </a:pPr>
            <a:r>
              <a:rPr lang="en-US" sz="1600"/>
              <a:t>The Game</a:t>
            </a:r>
          </a:p>
          <a:p>
            <a:pPr>
              <a:lnSpc>
                <a:spcPct val="80000"/>
              </a:lnSpc>
            </a:pPr>
            <a:r>
              <a:rPr lang="en-US" sz="1600"/>
              <a:t>Gear for Sports</a:t>
            </a:r>
          </a:p>
          <a:p>
            <a:pPr>
              <a:lnSpc>
                <a:spcPct val="80000"/>
              </a:lnSpc>
            </a:pPr>
            <a:r>
              <a:rPr lang="en-US" sz="1600"/>
              <a:t>Haddad Apparel Group</a:t>
            </a:r>
          </a:p>
          <a:p>
            <a:pPr>
              <a:lnSpc>
                <a:spcPct val="80000"/>
              </a:lnSpc>
            </a:pPr>
            <a:r>
              <a:rPr lang="en-US" sz="1600"/>
              <a:t>Huffy Sports</a:t>
            </a:r>
          </a:p>
          <a:p>
            <a:pPr>
              <a:lnSpc>
                <a:spcPct val="80000"/>
              </a:lnSpc>
            </a:pPr>
            <a:r>
              <a:rPr lang="en-US" sz="1600"/>
              <a:t>Hunter Manufacturing</a:t>
            </a:r>
          </a:p>
          <a:p>
            <a:pPr>
              <a:lnSpc>
                <a:spcPct val="80000"/>
              </a:lnSpc>
            </a:pPr>
            <a:r>
              <a:rPr lang="en-US" sz="1600"/>
              <a:t>JanSport, Inc.</a:t>
            </a:r>
          </a:p>
          <a:p>
            <a:pPr>
              <a:lnSpc>
                <a:spcPct val="80000"/>
              </a:lnSpc>
            </a:pPr>
            <a:r>
              <a:rPr lang="en-US" sz="1600"/>
              <a:t>Jostens</a:t>
            </a:r>
          </a:p>
          <a:p>
            <a:pPr>
              <a:lnSpc>
                <a:spcPct val="80000"/>
              </a:lnSpc>
            </a:pPr>
            <a:r>
              <a:rPr lang="en-US" sz="1600"/>
              <a:t>Lands’ End</a:t>
            </a:r>
          </a:p>
          <a:p>
            <a:pPr>
              <a:lnSpc>
                <a:spcPct val="80000"/>
              </a:lnSpc>
            </a:pPr>
            <a:r>
              <a:rPr lang="en-US" sz="1600"/>
              <a:t>Main Event Apparel</a:t>
            </a:r>
          </a:p>
          <a:p>
            <a:pPr>
              <a:lnSpc>
                <a:spcPct val="80000"/>
              </a:lnSpc>
            </a:pPr>
            <a:r>
              <a:rPr lang="en-US" sz="1600"/>
              <a:t>Majestic Athletic</a:t>
            </a:r>
          </a:p>
          <a:p>
            <a:pPr>
              <a:lnSpc>
                <a:spcPct val="80000"/>
              </a:lnSpc>
            </a:pPr>
            <a:endParaRPr lang="en-US" sz="1600"/>
          </a:p>
        </p:txBody>
      </p:sp>
      <p:sp>
        <p:nvSpPr>
          <p:cNvPr id="36868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495800" y="1295400"/>
            <a:ext cx="43434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r>
              <a:rPr lang="en-US" sz="1600"/>
              <a:t>New Era Cap Company</a:t>
            </a:r>
          </a:p>
          <a:p>
            <a:pPr>
              <a:lnSpc>
                <a:spcPct val="80000"/>
              </a:lnSpc>
            </a:pPr>
            <a:r>
              <a:rPr lang="en-US" sz="1600"/>
              <a:t>Nike</a:t>
            </a:r>
          </a:p>
          <a:p>
            <a:pPr>
              <a:lnSpc>
                <a:spcPct val="80000"/>
              </a:lnSpc>
            </a:pPr>
            <a:r>
              <a:rPr lang="en-US" sz="1600"/>
              <a:t>Peter David, Inc.</a:t>
            </a:r>
          </a:p>
          <a:p>
            <a:pPr>
              <a:lnSpc>
                <a:spcPct val="80000"/>
              </a:lnSpc>
            </a:pPr>
            <a:r>
              <a:rPr lang="en-US" sz="1600"/>
              <a:t>Prairie Graphics</a:t>
            </a:r>
          </a:p>
          <a:p>
            <a:pPr>
              <a:lnSpc>
                <a:spcPct val="80000"/>
              </a:lnSpc>
            </a:pPr>
            <a:r>
              <a:rPr lang="en-US" sz="1600"/>
              <a:t>Rawlings Sporting Goods</a:t>
            </a:r>
          </a:p>
          <a:p>
            <a:pPr>
              <a:lnSpc>
                <a:spcPct val="80000"/>
              </a:lnSpc>
            </a:pPr>
            <a:r>
              <a:rPr lang="en-US" sz="1600"/>
              <a:t>Schutt Sports Group</a:t>
            </a:r>
          </a:p>
          <a:p>
            <a:pPr>
              <a:lnSpc>
                <a:spcPct val="80000"/>
              </a:lnSpc>
            </a:pPr>
            <a:r>
              <a:rPr lang="en-US" sz="1600"/>
              <a:t>Sega Basketball and Football</a:t>
            </a:r>
          </a:p>
          <a:p>
            <a:pPr>
              <a:lnSpc>
                <a:spcPct val="80000"/>
              </a:lnSpc>
            </a:pPr>
            <a:r>
              <a:rPr lang="en-US" sz="1600"/>
              <a:t>Snap TV Games</a:t>
            </a:r>
          </a:p>
          <a:p>
            <a:pPr>
              <a:lnSpc>
                <a:spcPct val="80000"/>
              </a:lnSpc>
            </a:pPr>
            <a:r>
              <a:rPr lang="en-US" sz="1600"/>
              <a:t>Sony Basketball and Football</a:t>
            </a:r>
          </a:p>
          <a:p>
            <a:pPr>
              <a:lnSpc>
                <a:spcPct val="80000"/>
              </a:lnSpc>
            </a:pPr>
            <a:r>
              <a:rPr lang="en-US" sz="1600"/>
              <a:t>Spalding Sports Worldwide</a:t>
            </a:r>
          </a:p>
          <a:p>
            <a:pPr>
              <a:lnSpc>
                <a:spcPct val="80000"/>
              </a:lnSpc>
            </a:pPr>
            <a:r>
              <a:rPr lang="en-US" sz="1600"/>
              <a:t>Superior Merchandise</a:t>
            </a:r>
          </a:p>
          <a:p>
            <a:pPr>
              <a:lnSpc>
                <a:spcPct val="80000"/>
              </a:lnSpc>
            </a:pPr>
            <a:r>
              <a:rPr lang="en-US" sz="1600"/>
              <a:t>Team Beans, LLC</a:t>
            </a:r>
          </a:p>
          <a:p>
            <a:pPr>
              <a:lnSpc>
                <a:spcPct val="80000"/>
              </a:lnSpc>
            </a:pPr>
            <a:r>
              <a:rPr lang="en-US" sz="1600"/>
              <a:t>Top of the World</a:t>
            </a:r>
          </a:p>
          <a:p>
            <a:pPr>
              <a:lnSpc>
                <a:spcPct val="80000"/>
              </a:lnSpc>
            </a:pPr>
            <a:r>
              <a:rPr lang="en-US" sz="1600"/>
              <a:t>Tri-Lakes Sportswear</a:t>
            </a:r>
          </a:p>
          <a:p>
            <a:pPr>
              <a:lnSpc>
                <a:spcPct val="80000"/>
              </a:lnSpc>
            </a:pPr>
            <a:r>
              <a:rPr lang="en-US" sz="1600"/>
              <a:t>VF Imagewear</a:t>
            </a:r>
          </a:p>
          <a:p>
            <a:pPr>
              <a:lnSpc>
                <a:spcPct val="80000"/>
              </a:lnSpc>
            </a:pPr>
            <a:r>
              <a:rPr lang="en-US" sz="1600"/>
              <a:t>Wilson</a:t>
            </a:r>
          </a:p>
          <a:p>
            <a:pPr>
              <a:lnSpc>
                <a:spcPct val="80000"/>
              </a:lnSpc>
            </a:pPr>
            <a:r>
              <a:rPr lang="en-US" sz="1600"/>
              <a:t>Wincraft</a:t>
            </a:r>
          </a:p>
          <a:p>
            <a:pPr>
              <a:lnSpc>
                <a:spcPct val="80000"/>
              </a:lnSpc>
            </a:pPr>
            <a:r>
              <a:rPr lang="en-US" sz="1600"/>
              <a:t>The Encore Group (Xpres)</a:t>
            </a:r>
          </a:p>
          <a:p>
            <a:pPr>
              <a:lnSpc>
                <a:spcPct val="80000"/>
              </a:lnSpc>
            </a:pPr>
            <a:r>
              <a:rPr lang="en-US" sz="1600"/>
              <a:t>Zweigle Advertising</a:t>
            </a:r>
          </a:p>
          <a:p>
            <a:pPr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endParaRPr lang="en-US" sz="1600"/>
          </a:p>
        </p:txBody>
      </p:sp>
      <p:pic>
        <p:nvPicPr>
          <p:cNvPr id="5" name="Picture 3" descr="C:\Users\kotto\AppData\Local\Microsoft\Windows\Temporary Internet Files\Content.IE5\03XYGV4L\MC90044039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11430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685800"/>
          </a:xfrm>
        </p:spPr>
        <p:txBody>
          <a:bodyPr>
            <a:normAutofit fontScale="90000"/>
          </a:bodyPr>
          <a:lstStyle/>
          <a:p>
            <a:r>
              <a:rPr lang="en-US" sz="4000"/>
              <a:t>NCAA Trademarks</a:t>
            </a:r>
          </a:p>
        </p:txBody>
      </p:sp>
      <p:sp>
        <p:nvSpPr>
          <p:cNvPr id="3789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143000"/>
            <a:ext cx="4270375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300"/>
              <a:t>National Collegiate Athletic Association®</a:t>
            </a:r>
          </a:p>
          <a:p>
            <a:pPr>
              <a:lnSpc>
                <a:spcPct val="80000"/>
              </a:lnSpc>
            </a:pPr>
            <a:r>
              <a:rPr lang="en-US" sz="1300"/>
              <a:t>National Collegiate Championships®</a:t>
            </a:r>
          </a:p>
          <a:p>
            <a:pPr>
              <a:lnSpc>
                <a:spcPct val="80000"/>
              </a:lnSpc>
            </a:pPr>
            <a:r>
              <a:rPr lang="en-US" sz="1300"/>
              <a:t>National Collegiate Athletic Association® Hall of Champions™</a:t>
            </a:r>
          </a:p>
          <a:p>
            <a:pPr>
              <a:lnSpc>
                <a:spcPct val="80000"/>
              </a:lnSpc>
            </a:pPr>
            <a:r>
              <a:rPr lang="en-US" sz="1300"/>
              <a:t>NCAA Championships™</a:t>
            </a:r>
          </a:p>
          <a:p>
            <a:pPr>
              <a:lnSpc>
                <a:spcPct val="80000"/>
              </a:lnSpc>
            </a:pPr>
            <a:r>
              <a:rPr lang="en-US" sz="1300"/>
              <a:t>NCAA Hall of Champions®</a:t>
            </a:r>
          </a:p>
          <a:p>
            <a:pPr>
              <a:lnSpc>
                <a:spcPct val="80000"/>
              </a:lnSpc>
            </a:pPr>
            <a:r>
              <a:rPr lang="en-US" sz="1300"/>
              <a:t>National Champion of Champions™</a:t>
            </a:r>
          </a:p>
          <a:p>
            <a:pPr>
              <a:lnSpc>
                <a:spcPct val="80000"/>
              </a:lnSpc>
            </a:pPr>
            <a:r>
              <a:rPr lang="en-US" sz="1300"/>
              <a:t>Campus Corner™</a:t>
            </a:r>
          </a:p>
          <a:p>
            <a:pPr>
              <a:lnSpc>
                <a:spcPct val="80000"/>
              </a:lnSpc>
            </a:pPr>
            <a:r>
              <a:rPr lang="en-US" sz="1300"/>
              <a:t>NCAA Career Coach™</a:t>
            </a:r>
          </a:p>
          <a:p>
            <a:pPr>
              <a:lnSpc>
                <a:spcPct val="80000"/>
              </a:lnSpc>
            </a:pPr>
            <a:r>
              <a:rPr lang="en-US" sz="1300"/>
              <a:t>Final Four® - Division I men’s or women’s basketball only</a:t>
            </a:r>
          </a:p>
          <a:p>
            <a:pPr>
              <a:lnSpc>
                <a:spcPct val="80000"/>
              </a:lnSpc>
            </a:pPr>
            <a:r>
              <a:rPr lang="en-US" sz="1300"/>
              <a:t>The Final Four® - Division I men’s or women’s basketball only</a:t>
            </a:r>
          </a:p>
          <a:p>
            <a:pPr>
              <a:lnSpc>
                <a:spcPct val="80000"/>
              </a:lnSpc>
            </a:pPr>
            <a:r>
              <a:rPr lang="en-US" sz="1300"/>
              <a:t>Final Four Friday™ - Division I men’s or women’s basketball only</a:t>
            </a:r>
          </a:p>
          <a:p>
            <a:pPr>
              <a:lnSpc>
                <a:spcPct val="80000"/>
              </a:lnSpc>
            </a:pPr>
            <a:r>
              <a:rPr lang="en-US" sz="1300"/>
              <a:t>Men’s Final Four™ - Division I men’s basketball only</a:t>
            </a:r>
          </a:p>
          <a:p>
            <a:pPr>
              <a:lnSpc>
                <a:spcPct val="80000"/>
              </a:lnSpc>
            </a:pPr>
            <a:r>
              <a:rPr lang="en-US" sz="1300"/>
              <a:t>Men’s Final 4™ - Division I men’s basketball only</a:t>
            </a:r>
          </a:p>
          <a:p>
            <a:pPr>
              <a:lnSpc>
                <a:spcPct val="80000"/>
              </a:lnSpc>
            </a:pPr>
            <a:r>
              <a:rPr lang="en-US" sz="1300"/>
              <a:t>Women’s Final Four® - Division I women’s basketball only</a:t>
            </a:r>
          </a:p>
          <a:p>
            <a:pPr>
              <a:lnSpc>
                <a:spcPct val="80000"/>
              </a:lnSpc>
            </a:pPr>
            <a:r>
              <a:rPr lang="en-US" sz="1300"/>
              <a:t>Women’s Final 4® - Division I women’s basketball only</a:t>
            </a:r>
          </a:p>
          <a:p>
            <a:pPr>
              <a:lnSpc>
                <a:spcPct val="80000"/>
              </a:lnSpc>
            </a:pPr>
            <a:r>
              <a:rPr lang="en-US" sz="1300"/>
              <a:t>March Madness® - Division I men’s or women’s basketball championships only</a:t>
            </a:r>
          </a:p>
          <a:p>
            <a:pPr>
              <a:lnSpc>
                <a:spcPct val="80000"/>
              </a:lnSpc>
            </a:pPr>
            <a:r>
              <a:rPr lang="en-US" sz="1300"/>
              <a:t>The Big Dance® - Division I basketball only</a:t>
            </a:r>
          </a:p>
          <a:p>
            <a:pPr>
              <a:lnSpc>
                <a:spcPct val="80000"/>
              </a:lnSpc>
            </a:pPr>
            <a:r>
              <a:rPr lang="en-US" sz="1300"/>
              <a:t>Men’s Elite Eight®- Division II men’s basketball only</a:t>
            </a:r>
          </a:p>
          <a:p>
            <a:pPr>
              <a:lnSpc>
                <a:spcPct val="80000"/>
              </a:lnSpc>
            </a:pPr>
            <a:r>
              <a:rPr lang="en-US" sz="1300"/>
              <a:t>Women’s Elite Eight® - Division II women’s basketball only</a:t>
            </a:r>
          </a:p>
          <a:p>
            <a:pPr>
              <a:lnSpc>
                <a:spcPct val="80000"/>
              </a:lnSpc>
            </a:pPr>
            <a:r>
              <a:rPr lang="en-US" sz="1300"/>
              <a:t>Elite Eight® - Division II basketball onlyElite8®</a:t>
            </a:r>
          </a:p>
        </p:txBody>
      </p:sp>
      <p:sp>
        <p:nvSpPr>
          <p:cNvPr id="37893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495800" y="1066800"/>
            <a:ext cx="4419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000"/>
              <a:t>NCAA Sweet 16® - Collegiate basketball only</a:t>
            </a:r>
          </a:p>
          <a:p>
            <a:pPr>
              <a:lnSpc>
                <a:spcPct val="80000"/>
              </a:lnSpc>
            </a:pPr>
            <a:r>
              <a:rPr lang="en-US" sz="1000"/>
              <a:t>NCAA Sweet Sixteen® - Collegiate basketball only</a:t>
            </a:r>
          </a:p>
          <a:p>
            <a:pPr>
              <a:lnSpc>
                <a:spcPct val="80000"/>
              </a:lnSpc>
            </a:pPr>
            <a:r>
              <a:rPr lang="en-US" sz="1000"/>
              <a:t>Men’s College Cup® - Division I men’s soccer only</a:t>
            </a:r>
          </a:p>
          <a:p>
            <a:pPr>
              <a:lnSpc>
                <a:spcPct val="80000"/>
              </a:lnSpc>
            </a:pPr>
            <a:r>
              <a:rPr lang="en-US" sz="1000"/>
              <a:t>Women’s College Cup®- Division I women’s soccer only</a:t>
            </a:r>
          </a:p>
          <a:p>
            <a:pPr>
              <a:lnSpc>
                <a:spcPct val="80000"/>
              </a:lnSpc>
            </a:pPr>
            <a:r>
              <a:rPr lang="en-US" sz="1000"/>
              <a:t>College Cup® - Division I men’s and women’s soccer only</a:t>
            </a:r>
          </a:p>
          <a:p>
            <a:pPr>
              <a:lnSpc>
                <a:spcPct val="80000"/>
              </a:lnSpc>
            </a:pPr>
            <a:r>
              <a:rPr lang="en-US" sz="1000"/>
              <a:t>NCAA College Cup™- Division I men’s and women’s soccer only</a:t>
            </a:r>
          </a:p>
          <a:p>
            <a:pPr>
              <a:lnSpc>
                <a:spcPct val="80000"/>
              </a:lnSpc>
            </a:pPr>
            <a:r>
              <a:rPr lang="en-US" sz="1000"/>
              <a:t>Stagg Bowl® - Division III football only</a:t>
            </a:r>
          </a:p>
          <a:p>
            <a:pPr>
              <a:lnSpc>
                <a:spcPct val="80000"/>
              </a:lnSpc>
            </a:pPr>
            <a:r>
              <a:rPr lang="en-US" sz="1000"/>
              <a:t>College World Series® - Division I baseball only</a:t>
            </a:r>
          </a:p>
          <a:p>
            <a:pPr>
              <a:lnSpc>
                <a:spcPct val="80000"/>
              </a:lnSpc>
            </a:pPr>
            <a:r>
              <a:rPr lang="en-US" sz="1000"/>
              <a:t>Women’s College World Series® - Division I women’s softball only</a:t>
            </a:r>
          </a:p>
          <a:p>
            <a:pPr>
              <a:lnSpc>
                <a:spcPct val="80000"/>
              </a:lnSpc>
            </a:pPr>
            <a:r>
              <a:rPr lang="en-US" sz="1000"/>
              <a:t>Frozen Four® - Division I men’s and women’s ice hockey only</a:t>
            </a:r>
          </a:p>
          <a:p>
            <a:pPr>
              <a:lnSpc>
                <a:spcPct val="80000"/>
              </a:lnSpc>
            </a:pPr>
            <a:r>
              <a:rPr lang="en-US" sz="1000"/>
              <a:t>Men’s Frozen Four®- Division I men’s ice hockey only</a:t>
            </a:r>
          </a:p>
          <a:p>
            <a:pPr>
              <a:lnSpc>
                <a:spcPct val="80000"/>
              </a:lnSpc>
            </a:pPr>
            <a:r>
              <a:rPr lang="en-US" sz="1000"/>
              <a:t>Women’s Frozen Four® - Division I women’s ice hockey only</a:t>
            </a:r>
          </a:p>
          <a:p>
            <a:pPr>
              <a:lnSpc>
                <a:spcPct val="80000"/>
              </a:lnSpc>
            </a:pPr>
            <a:r>
              <a:rPr lang="en-US" sz="1000"/>
              <a:t>Hoop City®- For corporate partners involved in Hoop CityIt’s More Than A Game®</a:t>
            </a:r>
          </a:p>
          <a:p>
            <a:pPr>
              <a:lnSpc>
                <a:spcPct val="80000"/>
              </a:lnSpc>
            </a:pPr>
            <a:r>
              <a:rPr lang="en-US" sz="1000"/>
              <a:t>J.J. Jumper® - Collegiate basketball only</a:t>
            </a:r>
          </a:p>
          <a:p>
            <a:pPr>
              <a:lnSpc>
                <a:spcPct val="80000"/>
              </a:lnSpc>
            </a:pPr>
            <a:r>
              <a:rPr lang="en-US" sz="1000"/>
              <a:t>NCAA®</a:t>
            </a:r>
          </a:p>
          <a:p>
            <a:pPr>
              <a:lnSpc>
                <a:spcPct val="80000"/>
              </a:lnSpc>
            </a:pPr>
            <a:r>
              <a:rPr lang="en-US" sz="1000"/>
              <a:t>NCAA Basketball®</a:t>
            </a:r>
          </a:p>
          <a:p>
            <a:pPr>
              <a:lnSpc>
                <a:spcPct val="80000"/>
              </a:lnSpc>
            </a:pPr>
            <a:r>
              <a:rPr lang="en-US" sz="1000"/>
              <a:t>NCAASports.com™</a:t>
            </a:r>
          </a:p>
          <a:p>
            <a:pPr>
              <a:lnSpc>
                <a:spcPct val="80000"/>
              </a:lnSpc>
            </a:pPr>
            <a:r>
              <a:rPr lang="en-US" sz="1000"/>
              <a:t>NCAA International™</a:t>
            </a:r>
          </a:p>
          <a:p>
            <a:pPr>
              <a:lnSpc>
                <a:spcPct val="80000"/>
              </a:lnSpc>
            </a:pPr>
            <a:r>
              <a:rPr lang="en-US" sz="1000"/>
              <a:t>NCAA Kids™</a:t>
            </a:r>
          </a:p>
          <a:p>
            <a:pPr>
              <a:lnSpc>
                <a:spcPct val="80000"/>
              </a:lnSpc>
            </a:pPr>
            <a:r>
              <a:rPr lang="en-US" sz="1000"/>
              <a:t>YES®</a:t>
            </a:r>
          </a:p>
          <a:p>
            <a:pPr>
              <a:lnSpc>
                <a:spcPct val="80000"/>
              </a:lnSpc>
            </a:pPr>
            <a:r>
              <a:rPr lang="en-US" sz="1000"/>
              <a:t>NCAA News™</a:t>
            </a:r>
          </a:p>
          <a:p>
            <a:pPr>
              <a:lnSpc>
                <a:spcPct val="80000"/>
              </a:lnSpc>
            </a:pPr>
            <a:r>
              <a:rPr lang="en-US" sz="1000"/>
              <a:t>NCAA Photos™If it happens to my team, it happens to me! ®</a:t>
            </a:r>
          </a:p>
          <a:p>
            <a:pPr>
              <a:lnSpc>
                <a:spcPct val="80000"/>
              </a:lnSpc>
            </a:pPr>
            <a:r>
              <a:rPr lang="en-US" sz="1000"/>
              <a:t>NCAA Basketball. . .  Who’s your team? ®</a:t>
            </a:r>
          </a:p>
          <a:p>
            <a:pPr>
              <a:lnSpc>
                <a:spcPct val="80000"/>
              </a:lnSpc>
            </a:pPr>
            <a:r>
              <a:rPr lang="en-US" sz="1000"/>
              <a:t>It’s the Journey®</a:t>
            </a:r>
          </a:p>
          <a:p>
            <a:pPr>
              <a:lnSpc>
                <a:spcPct val="80000"/>
              </a:lnSpc>
            </a:pPr>
            <a:r>
              <a:rPr lang="en-US" sz="1000"/>
              <a:t>Road to the Final Four®</a:t>
            </a:r>
          </a:p>
          <a:p>
            <a:pPr>
              <a:lnSpc>
                <a:spcPct val="80000"/>
              </a:lnSpc>
            </a:pPr>
            <a:r>
              <a:rPr lang="en-US" sz="1000"/>
              <a:t>The Road to Atlanta™</a:t>
            </a:r>
          </a:p>
          <a:p>
            <a:pPr>
              <a:lnSpc>
                <a:spcPct val="80000"/>
              </a:lnSpc>
            </a:pPr>
            <a:r>
              <a:rPr lang="en-US" sz="1000"/>
              <a:t>The Road to Indianapolis™</a:t>
            </a:r>
          </a:p>
          <a:p>
            <a:pPr>
              <a:lnSpc>
                <a:spcPct val="80000"/>
              </a:lnSpc>
            </a:pPr>
            <a:r>
              <a:rPr lang="en-US" sz="1000"/>
              <a:t>The Road to Minneapolis™</a:t>
            </a:r>
          </a:p>
          <a:p>
            <a:pPr>
              <a:lnSpc>
                <a:spcPct val="80000"/>
              </a:lnSpc>
            </a:pPr>
            <a:r>
              <a:rPr lang="en-US" sz="1000"/>
              <a:t>The Road to New Orleans™</a:t>
            </a:r>
          </a:p>
          <a:p>
            <a:pPr>
              <a:lnSpc>
                <a:spcPct val="80000"/>
              </a:lnSpc>
            </a:pPr>
            <a:r>
              <a:rPr lang="en-US" sz="1000"/>
              <a:t>The Road to Omaha®</a:t>
            </a:r>
          </a:p>
          <a:p>
            <a:pPr>
              <a:lnSpc>
                <a:spcPct val="80000"/>
              </a:lnSpc>
            </a:pPr>
            <a:r>
              <a:rPr lang="en-US" sz="1000"/>
              <a:t>The Road to St. Louis™</a:t>
            </a:r>
          </a:p>
          <a:p>
            <a:pPr>
              <a:lnSpc>
                <a:spcPct val="80000"/>
              </a:lnSpc>
            </a:pPr>
            <a:r>
              <a:rPr lang="en-US" sz="1000"/>
              <a:t>The Road to San Antonio™</a:t>
            </a:r>
          </a:p>
          <a:p>
            <a:pPr>
              <a:lnSpc>
                <a:spcPct val="80000"/>
              </a:lnSpc>
            </a:pPr>
            <a:r>
              <a:rPr lang="en-US" sz="1000"/>
              <a:t>The Road to the Final Four® </a:t>
            </a:r>
          </a:p>
          <a:p>
            <a:pPr>
              <a:lnSpc>
                <a:spcPct val="80000"/>
              </a:lnSpc>
            </a:pPr>
            <a:endParaRPr lang="en-US" sz="1000"/>
          </a:p>
        </p:txBody>
      </p:sp>
      <p:pic>
        <p:nvPicPr>
          <p:cNvPr id="5" name="Picture 3" descr="C:\Users\kotto\AppData\Local\Microsoft\Windows\Temporary Internet Files\Content.IE5\03XYGV4L\MC90044039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3810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 Corporate Sponsors</a:t>
            </a:r>
            <a:br>
              <a:rPr lang="en-US" dirty="0" smtClean="0"/>
            </a:br>
            <a:r>
              <a:rPr lang="en-US" sz="2200" dirty="0" smtClean="0"/>
              <a:t>(A-Z, </a:t>
            </a:r>
            <a:r>
              <a:rPr lang="en-US" sz="2200" i="1" dirty="0" smtClean="0"/>
              <a:t>n</a:t>
            </a:r>
            <a:r>
              <a:rPr lang="en-US" sz="2200" dirty="0" smtClean="0"/>
              <a:t> = 123)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AT&amp;T</a:t>
            </a:r>
          </a:p>
          <a:p>
            <a:r>
              <a:rPr lang="en-US" dirty="0" smtClean="0"/>
              <a:t>Atlantis Casino &amp; Resort</a:t>
            </a:r>
          </a:p>
          <a:p>
            <a:r>
              <a:rPr lang="en-US" dirty="0" smtClean="0"/>
              <a:t>All-State</a:t>
            </a:r>
          </a:p>
          <a:p>
            <a:r>
              <a:rPr lang="en-US" dirty="0" err="1" smtClean="0"/>
              <a:t>Aflac</a:t>
            </a:r>
            <a:endParaRPr lang="en-US" dirty="0" smtClean="0"/>
          </a:p>
          <a:p>
            <a:r>
              <a:rPr lang="en-US" dirty="0" smtClean="0"/>
              <a:t>Airpark</a:t>
            </a:r>
          </a:p>
          <a:p>
            <a:r>
              <a:rPr lang="en-US" dirty="0" smtClean="0"/>
              <a:t>Airgas</a:t>
            </a:r>
          </a:p>
          <a:p>
            <a:r>
              <a:rPr lang="en-US" dirty="0" smtClean="0"/>
              <a:t>Alaska Airlines</a:t>
            </a:r>
          </a:p>
          <a:p>
            <a:r>
              <a:rPr lang="en-US" dirty="0" smtClean="0"/>
              <a:t>Alliance Roofing</a:t>
            </a:r>
          </a:p>
          <a:p>
            <a:r>
              <a:rPr lang="en-US" dirty="0" err="1" smtClean="0"/>
              <a:t>Acco</a:t>
            </a:r>
            <a:r>
              <a:rPr lang="en-US" dirty="0" smtClean="0"/>
              <a:t> Engineered Systems</a:t>
            </a:r>
          </a:p>
          <a:p>
            <a:r>
              <a:rPr lang="en-US" dirty="0" smtClean="0"/>
              <a:t>Anderson Carpet</a:t>
            </a:r>
          </a:p>
          <a:p>
            <a:r>
              <a:rPr lang="en-US" dirty="0" smtClean="0"/>
              <a:t>Annabelle’s</a:t>
            </a:r>
          </a:p>
          <a:p>
            <a:r>
              <a:rPr lang="en-US" dirty="0" smtClean="0"/>
              <a:t>Bancroft Hotel</a:t>
            </a:r>
          </a:p>
          <a:p>
            <a:r>
              <a:rPr lang="en-US" dirty="0" smtClean="0"/>
              <a:t>Bank of the West</a:t>
            </a:r>
          </a:p>
          <a:p>
            <a:r>
              <a:rPr lang="en-US" dirty="0" smtClean="0"/>
              <a:t>Barney &amp; Barney</a:t>
            </a:r>
          </a:p>
          <a:p>
            <a:r>
              <a:rPr lang="en-US" dirty="0" smtClean="0"/>
              <a:t>Bart</a:t>
            </a:r>
          </a:p>
          <a:p>
            <a:r>
              <a:rPr lang="en-US" dirty="0" smtClean="0"/>
              <a:t>Bay Street </a:t>
            </a:r>
          </a:p>
          <a:p>
            <a:r>
              <a:rPr lang="en-US" dirty="0" smtClean="0"/>
              <a:t>Bear Flag…..</a:t>
            </a:r>
          </a:p>
          <a:p>
            <a:r>
              <a:rPr lang="en-US" dirty="0" smtClean="0"/>
              <a:t>……</a:t>
            </a:r>
            <a:r>
              <a:rPr lang="en-US" dirty="0" err="1" smtClean="0"/>
              <a:t>Zipcar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2770" name="Picture 2" descr="p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3067304"/>
            <a:ext cx="5015013" cy="1571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1614</Words>
  <Application>Microsoft Office PowerPoint</Application>
  <PresentationFormat>On-screen Show (4:3)</PresentationFormat>
  <Paragraphs>364</Paragraphs>
  <Slides>33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 Philosophy Conflicted:      The NCAA, Its Member Institutions  &amp; Their Principles</vt:lpstr>
      <vt:lpstr> Entertainment U.                     </vt:lpstr>
      <vt:lpstr>NCAA Bylaws</vt:lpstr>
      <vt:lpstr>Brand (2006)</vt:lpstr>
      <vt:lpstr>H.R. Otto (2010)</vt:lpstr>
      <vt:lpstr>Benefits of Brand’s Definition </vt:lpstr>
      <vt:lpstr>NCAA Licensee Contract Agreements</vt:lpstr>
      <vt:lpstr>NCAA Trademarks</vt:lpstr>
      <vt:lpstr>Cal Corporate Sponsors (A-Z, n = 123)</vt:lpstr>
      <vt:lpstr>Salaries  (USA Today)</vt:lpstr>
      <vt:lpstr>Show ME the Money!</vt:lpstr>
      <vt:lpstr>Marxist View of Capitalism</vt:lpstr>
      <vt:lpstr>H.R. Otto (2010)</vt:lpstr>
      <vt:lpstr>H. R. Otto (2010)</vt:lpstr>
      <vt:lpstr>H.R. Otto (2010)</vt:lpstr>
      <vt:lpstr>H.R. Otto (2010)</vt:lpstr>
      <vt:lpstr> What About the Academic Cost? (Simon, 2004)</vt:lpstr>
      <vt:lpstr>Athlete-Student?</vt:lpstr>
      <vt:lpstr>Opportunity to Earn an Education?</vt:lpstr>
      <vt:lpstr>Slide 20</vt:lpstr>
      <vt:lpstr>Cal </vt:lpstr>
      <vt:lpstr>Slide 22</vt:lpstr>
      <vt:lpstr>Slide 23</vt:lpstr>
      <vt:lpstr>UCLA</vt:lpstr>
      <vt:lpstr>Slide 25</vt:lpstr>
      <vt:lpstr>Slide 26</vt:lpstr>
      <vt:lpstr>UCLA</vt:lpstr>
      <vt:lpstr>USC</vt:lpstr>
      <vt:lpstr>Slide 29</vt:lpstr>
      <vt:lpstr>Slide 30</vt:lpstr>
      <vt:lpstr>Does the current state of “big-time” college sport represent the triumph of commercialism over education? </vt:lpstr>
      <vt:lpstr>Academic Primacy (The Drake Group Proposals)</vt:lpstr>
      <vt:lpstr>Means of Production Relationship</vt:lpstr>
    </vt:vector>
  </TitlesOfParts>
  <Company>WCU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Philosophy Conflicted:      The NCAA, Its Member Institutions  &amp; Their Principles</dc:title>
  <dc:creator>kotto</dc:creator>
  <cp:lastModifiedBy>kotto</cp:lastModifiedBy>
  <cp:revision>65</cp:revision>
  <dcterms:created xsi:type="dcterms:W3CDTF">2011-10-10T17:03:51Z</dcterms:created>
  <dcterms:modified xsi:type="dcterms:W3CDTF">2011-10-13T15:26:26Z</dcterms:modified>
</cp:coreProperties>
</file>